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74" r:id="rId11"/>
    <p:sldId id="275" r:id="rId12"/>
    <p:sldId id="285" r:id="rId13"/>
    <p:sldId id="276" r:id="rId14"/>
    <p:sldId id="277" r:id="rId15"/>
    <p:sldId id="286" r:id="rId16"/>
    <p:sldId id="288" r:id="rId17"/>
    <p:sldId id="279" r:id="rId18"/>
    <p:sldId id="280" r:id="rId19"/>
    <p:sldId id="287" r:id="rId20"/>
    <p:sldId id="281" r:id="rId21"/>
    <p:sldId id="290" r:id="rId22"/>
    <p:sldId id="289" r:id="rId23"/>
    <p:sldId id="291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>
      <p:cViewPr varScale="1">
        <p:scale>
          <a:sx n="59" d="100"/>
          <a:sy n="59" d="100"/>
        </p:scale>
        <p:origin x="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10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10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110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2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36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5" cy="1455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iteltext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1" cy="1728000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90000"/>
              </a:lnSpc>
              <a:defRPr sz="6000" spc="0">
                <a:solidFill>
                  <a:srgbClr val="70ACC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Titeltext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295227" cy="304801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00"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Bildplatzhalter 4"/>
          <p:cNvSpPr>
            <a:spLocks noGrp="1"/>
          </p:cNvSpPr>
          <p:nvPr>
            <p:ph type="pic" idx="21"/>
          </p:nvPr>
        </p:nvSpPr>
        <p:spPr>
          <a:xfrm>
            <a:off x="1102767" y="3545135"/>
            <a:ext cx="22178465" cy="83534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sverzeichnis 2">
    <p:bg>
      <p:bgPr>
        <a:solidFill>
          <a:srgbClr val="70A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eltext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1" cy="1728000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90000"/>
              </a:lnSpc>
              <a:defRPr sz="6000" spc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Titeltext</a:t>
            </a:r>
          </a:p>
        </p:txBody>
      </p:sp>
      <p:sp>
        <p:nvSpPr>
          <p:cNvPr id="180" name="Textebene 1…"/>
          <p:cNvSpPr txBox="1">
            <a:spLocks noGrp="1"/>
          </p:cNvSpPr>
          <p:nvPr>
            <p:ph type="body" idx="1"/>
          </p:nvPr>
        </p:nvSpPr>
        <p:spPr>
          <a:xfrm>
            <a:off x="1102767" y="3401616"/>
            <a:ext cx="19872001" cy="8496945"/>
          </a:xfrm>
          <a:prstGeom prst="rect">
            <a:avLst/>
          </a:prstGeom>
        </p:spPr>
        <p:txBody>
          <a:bodyPr lIns="0" tIns="0" rIns="0" bIns="0"/>
          <a:lstStyle>
            <a:lvl1pPr marL="720000" indent="-720000" defTabSz="1828800">
              <a:lnSpc>
                <a:spcPct val="114000"/>
              </a:lnSpc>
              <a:spcBef>
                <a:spcPts val="1200"/>
              </a:spcBef>
              <a:buClr>
                <a:srgbClr val="C12075"/>
              </a:buClr>
              <a:buSzPct val="100000"/>
              <a:buAutoNum type="arabicPeriod"/>
              <a:defRPr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828000" indent="-468000" defTabSz="1828800">
              <a:lnSpc>
                <a:spcPct val="114000"/>
              </a:lnSpc>
              <a:spcBef>
                <a:spcPts val="1200"/>
              </a:spcBef>
              <a:buClr>
                <a:srgbClr val="C12075"/>
              </a:buClr>
              <a:buSzPct val="100000"/>
              <a:defRPr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828000" indent="-468000" defTabSz="1828800">
              <a:lnSpc>
                <a:spcPct val="114000"/>
              </a:lnSpc>
              <a:spcBef>
                <a:spcPts val="1200"/>
              </a:spcBef>
              <a:buClr>
                <a:srgbClr val="C12075"/>
              </a:buClr>
              <a:buSzPct val="100000"/>
              <a:defRPr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828000" indent="-468000" defTabSz="1828800">
              <a:lnSpc>
                <a:spcPct val="114000"/>
              </a:lnSpc>
              <a:spcBef>
                <a:spcPts val="1200"/>
              </a:spcBef>
              <a:buClr>
                <a:srgbClr val="C12075"/>
              </a:buClr>
              <a:buSzPct val="100000"/>
              <a:defRPr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828000" indent="-468000" defTabSz="1828800">
              <a:lnSpc>
                <a:spcPct val="114000"/>
              </a:lnSpc>
              <a:spcBef>
                <a:spcPts val="1200"/>
              </a:spcBef>
              <a:buClr>
                <a:srgbClr val="C12075"/>
              </a:buClr>
              <a:buSzPct val="100000"/>
              <a:defRPr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295227" cy="304801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00"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82" name="Grafik 10" descr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1199"/>
            <a:ext cx="3312001" cy="1455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15" descr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eltext"/>
          <p:cNvSpPr txBox="1">
            <a:spLocks noGrp="1"/>
          </p:cNvSpPr>
          <p:nvPr>
            <p:ph type="title"/>
          </p:nvPr>
        </p:nvSpPr>
        <p:spPr>
          <a:xfrm>
            <a:off x="1102767" y="1817440"/>
            <a:ext cx="16849874" cy="2995565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100000"/>
              </a:lnSpc>
              <a:defRPr sz="9600" spc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Titeltext</a:t>
            </a:r>
          </a:p>
        </p:txBody>
      </p:sp>
      <p:sp>
        <p:nvSpPr>
          <p:cNvPr id="19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2767" y="4985792"/>
            <a:ext cx="16849874" cy="1584177"/>
          </a:xfrm>
          <a:prstGeom prst="rect">
            <a:avLst/>
          </a:prstGeom>
        </p:spPr>
        <p:txBody>
          <a:bodyPr lIns="0" tIns="0" rIns="0" bIns="0"/>
          <a:lstStyle>
            <a:lvl1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C12075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C12075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C12075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C12075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C12075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2" name="Textplatzhalter 9"/>
          <p:cNvSpPr>
            <a:spLocks noGrp="1"/>
          </p:cNvSpPr>
          <p:nvPr>
            <p:ph type="body" sz="quarter" idx="21"/>
          </p:nvPr>
        </p:nvSpPr>
        <p:spPr>
          <a:xfrm>
            <a:off x="1102767" y="7002016"/>
            <a:ext cx="15409713" cy="720081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sp>
        <p:nvSpPr>
          <p:cNvPr id="193" name="Textplatzhalter 11"/>
          <p:cNvSpPr>
            <a:spLocks noGrp="1"/>
          </p:cNvSpPr>
          <p:nvPr>
            <p:ph type="body" sz="quarter" idx="22"/>
          </p:nvPr>
        </p:nvSpPr>
        <p:spPr>
          <a:xfrm>
            <a:off x="1102767" y="7722096"/>
            <a:ext cx="15410755" cy="7200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pic>
        <p:nvPicPr>
          <p:cNvPr id="194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19" y="10653535"/>
            <a:ext cx="6226091" cy="27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00" y="11351268"/>
            <a:ext cx="6368522" cy="183768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712700"/>
            <a:ext cx="5689600" cy="736600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00"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5" descr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eltext"/>
          <p:cNvSpPr txBox="1">
            <a:spLocks noGrp="1"/>
          </p:cNvSpPr>
          <p:nvPr>
            <p:ph type="title"/>
          </p:nvPr>
        </p:nvSpPr>
        <p:spPr>
          <a:xfrm>
            <a:off x="1102766" y="1817441"/>
            <a:ext cx="16849876" cy="29955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2766" y="4985793"/>
            <a:ext cx="16849876" cy="158417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/>
            </a:lvl1pPr>
            <a:lvl2pPr>
              <a:lnSpc>
                <a:spcPct val="100000"/>
              </a:lnSpc>
              <a:spcBef>
                <a:spcPts val="0"/>
              </a:spcBef>
              <a:defRPr sz="4400" b="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1"/>
          </p:nvPr>
        </p:nvSpPr>
        <p:spPr>
          <a:xfrm>
            <a:off x="1102767" y="7002017"/>
            <a:ext cx="15409714" cy="72008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22"/>
          </p:nvPr>
        </p:nvSpPr>
        <p:spPr>
          <a:xfrm>
            <a:off x="1102766" y="7722097"/>
            <a:ext cx="15410756" cy="7200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Grafik 10" descr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18" y="10653535"/>
            <a:ext cx="6226092" cy="273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ogo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6" y="11070167"/>
            <a:ext cx="6835776" cy="237807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712700"/>
            <a:ext cx="511358" cy="278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63586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16406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12" descr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Titeltext"/>
          <p:cNvSpPr txBox="1">
            <a:spLocks noGrp="1"/>
          </p:cNvSpPr>
          <p:nvPr>
            <p:ph type="title"/>
          </p:nvPr>
        </p:nvSpPr>
        <p:spPr>
          <a:xfrm>
            <a:off x="1102766" y="1817441"/>
            <a:ext cx="16849876" cy="29955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3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2766" y="4985793"/>
            <a:ext cx="16849876" cy="158417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4400" b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400" b="0">
                <a:solidFill>
                  <a:schemeClr val="accent3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Textplatzhalter 9"/>
          <p:cNvSpPr>
            <a:spLocks noGrp="1"/>
          </p:cNvSpPr>
          <p:nvPr>
            <p:ph type="body" sz="quarter" idx="21"/>
          </p:nvPr>
        </p:nvSpPr>
        <p:spPr>
          <a:xfrm>
            <a:off x="1102767" y="7002017"/>
            <a:ext cx="15409714" cy="72008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Textplatzhalter 11"/>
          <p:cNvSpPr>
            <a:spLocks noGrp="1"/>
          </p:cNvSpPr>
          <p:nvPr>
            <p:ph type="body" sz="quarter" idx="22"/>
          </p:nvPr>
        </p:nvSpPr>
        <p:spPr>
          <a:xfrm>
            <a:off x="1102766" y="7722097"/>
            <a:ext cx="15410756" cy="7200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18" y="10653535"/>
            <a:ext cx="6226092" cy="273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712700"/>
            <a:ext cx="511358" cy="278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60929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0000" indent="-720000">
              <a:buClr>
                <a:schemeClr val="accent2"/>
              </a:buClr>
              <a:buSzPct val="100000"/>
              <a:buAutoNum type="arabicPeriod"/>
              <a:defRPr b="0">
                <a:solidFill>
                  <a:srgbClr val="4C626C"/>
                </a:solidFill>
              </a:defRPr>
            </a:lvl1pPr>
            <a:lvl2pPr marL="1187998" indent="-468000">
              <a:buClr>
                <a:schemeClr val="accent2"/>
              </a:buClr>
              <a:buSzPct val="100000"/>
              <a:buChar char="•"/>
              <a:defRPr b="0">
                <a:solidFill>
                  <a:srgbClr val="4C626C"/>
                </a:solidFill>
              </a:defRPr>
            </a:lvl2pPr>
            <a:lvl3pPr marL="1187998">
              <a:buClr>
                <a:schemeClr val="accent2"/>
              </a:buClr>
              <a:defRPr b="0">
                <a:solidFill>
                  <a:srgbClr val="4C626C"/>
                </a:solidFill>
              </a:defRPr>
            </a:lvl3pPr>
            <a:lvl4pPr>
              <a:buClr>
                <a:schemeClr val="accent2"/>
              </a:buClr>
              <a:defRPr b="0">
                <a:solidFill>
                  <a:srgbClr val="4C626C"/>
                </a:solidFill>
              </a:defRPr>
            </a:lvl4pPr>
            <a:lvl5pPr marL="1187998" indent="-468000">
              <a:buClr>
                <a:schemeClr val="accent2"/>
              </a:buClr>
              <a:buChar char="•"/>
              <a:defRPr b="0">
                <a:solidFill>
                  <a:srgbClr val="4C626C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5433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59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0000" indent="-720000">
              <a:buClr>
                <a:schemeClr val="accent2"/>
              </a:buClr>
              <a:buSzPct val="100000"/>
              <a:buAutoNum type="arabicPeriod"/>
              <a:defRPr b="0">
                <a:solidFill>
                  <a:srgbClr val="FFFFFF"/>
                </a:solidFill>
              </a:defRPr>
            </a:lvl1pPr>
            <a:lvl2pPr marL="1187998" indent="-468000">
              <a:buClr>
                <a:schemeClr val="accent2"/>
              </a:buClr>
              <a:buSzPct val="100000"/>
              <a:buChar char="•"/>
              <a:defRPr b="0">
                <a:solidFill>
                  <a:srgbClr val="FFFFFF"/>
                </a:solidFill>
              </a:defRPr>
            </a:lvl2pPr>
            <a:lvl3pPr marL="1187998">
              <a:buClr>
                <a:schemeClr val="accent2"/>
              </a:buClr>
              <a:defRPr b="0"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 b="0">
                <a:solidFill>
                  <a:srgbClr val="FFFFFF"/>
                </a:solidFill>
              </a:defRPr>
            </a:lvl4pPr>
            <a:lvl5pPr marL="1187998" indent="-468000">
              <a:buClr>
                <a:schemeClr val="accent2"/>
              </a:buClr>
              <a:buChar char="•"/>
              <a:defRPr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1" name="Grafik 10" descr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9" y="12031199"/>
            <a:ext cx="3312002" cy="14554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59782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eltext"/>
          <p:cNvSpPr txBox="1">
            <a:spLocks noGrp="1"/>
          </p:cNvSpPr>
          <p:nvPr>
            <p:ph type="title"/>
          </p:nvPr>
        </p:nvSpPr>
        <p:spPr>
          <a:xfrm>
            <a:off x="1102767" y="3257599"/>
            <a:ext cx="22178466" cy="48960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9000" b="0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70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2767" y="225853"/>
            <a:ext cx="22178466" cy="3000378"/>
          </a:xfrm>
          <a:prstGeom prst="rect">
            <a:avLst/>
          </a:prstGeom>
        </p:spPr>
        <p:txBody>
          <a:bodyPr/>
          <a:lstStyle>
            <a:lvl1pPr>
              <a:defRPr sz="18000" b="0"/>
            </a:lvl1pPr>
            <a:lvl2pPr>
              <a:defRPr sz="18000" b="0"/>
            </a:lvl2pPr>
            <a:lvl3pPr marL="0" indent="0">
              <a:buSzTx/>
              <a:buNone/>
              <a:defRPr sz="18000" b="0"/>
            </a:lvl3pPr>
            <a:lvl4pPr marL="0" indent="0">
              <a:buSzTx/>
              <a:buNone/>
              <a:defRPr sz="18000" b="0"/>
            </a:lvl4pPr>
            <a:lvl5pPr marL="0" indent="0">
              <a:buSzTx/>
              <a:buNone/>
              <a:defRPr sz="18000" b="0"/>
            </a:lvl5pPr>
          </a:lstStyle>
          <a:p>
            <a:r>
              <a:t>Nr.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066355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0" name="Textebene 1…"/>
          <p:cNvSpPr txBox="1">
            <a:spLocks noGrp="1"/>
          </p:cNvSpPr>
          <p:nvPr>
            <p:ph type="body" idx="1"/>
          </p:nvPr>
        </p:nvSpPr>
        <p:spPr>
          <a:xfrm>
            <a:off x="1102767" y="1385395"/>
            <a:ext cx="22178466" cy="993710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9000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>
                <a:solidFill>
                  <a:schemeClr val="accent1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  <p:extLst>
      <p:ext uri="{BB962C8B-B14F-4D97-AF65-F5344CB8AC3E}">
        <p14:creationId xmlns:p14="http://schemas.microsoft.com/office/powerpoint/2010/main" val="22747124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1102766" y="3401617"/>
            <a:ext cx="10657188" cy="849694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16822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iteltext"/>
          <p:cNvSpPr txBox="1">
            <a:spLocks noGrp="1"/>
          </p:cNvSpPr>
          <p:nvPr>
            <p:ph type="title"/>
          </p:nvPr>
        </p:nvSpPr>
        <p:spPr>
          <a:xfrm>
            <a:off x="1102766" y="953344"/>
            <a:ext cx="10656000" cy="1728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1102767" y="3401617"/>
            <a:ext cx="10656002" cy="849694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Bildplatzhalter 7"/>
          <p:cNvSpPr>
            <a:spLocks noGrp="1"/>
          </p:cNvSpPr>
          <p:nvPr>
            <p:ph type="pic" sz="half" idx="21"/>
          </p:nvPr>
        </p:nvSpPr>
        <p:spPr>
          <a:xfrm>
            <a:off x="12624049" y="1097359"/>
            <a:ext cx="10657042" cy="1080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96730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10" name="Bildplatzhalter 4"/>
          <p:cNvSpPr>
            <a:spLocks noGrp="1"/>
          </p:cNvSpPr>
          <p:nvPr>
            <p:ph type="pic" idx="21"/>
          </p:nvPr>
        </p:nvSpPr>
        <p:spPr>
          <a:xfrm>
            <a:off x="1102767" y="3545134"/>
            <a:ext cx="22178466" cy="83534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08041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0" name="Bildplatzhalter 4"/>
          <p:cNvSpPr>
            <a:spLocks noGrp="1"/>
          </p:cNvSpPr>
          <p:nvPr>
            <p:ph type="pic" sz="half" idx="21"/>
          </p:nvPr>
        </p:nvSpPr>
        <p:spPr>
          <a:xfrm>
            <a:off x="1102766" y="3545134"/>
            <a:ext cx="10657188" cy="83534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Bildplatzhalter 5"/>
          <p:cNvSpPr>
            <a:spLocks noGrp="1"/>
          </p:cNvSpPr>
          <p:nvPr>
            <p:ph type="pic" sz="half" idx="22"/>
          </p:nvPr>
        </p:nvSpPr>
        <p:spPr>
          <a:xfrm>
            <a:off x="12624051" y="3545633"/>
            <a:ext cx="10657182" cy="83534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291506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3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1" name="Bildplatzhalter 4"/>
          <p:cNvSpPr>
            <a:spLocks noGrp="1"/>
          </p:cNvSpPr>
          <p:nvPr>
            <p:ph type="pic" sz="quarter" idx="21"/>
          </p:nvPr>
        </p:nvSpPr>
        <p:spPr>
          <a:xfrm>
            <a:off x="1102767" y="3545632"/>
            <a:ext cx="6912770" cy="46090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Bildplatzhalter 5"/>
          <p:cNvSpPr>
            <a:spLocks noGrp="1"/>
          </p:cNvSpPr>
          <p:nvPr>
            <p:ph type="pic" sz="quarter" idx="22"/>
          </p:nvPr>
        </p:nvSpPr>
        <p:spPr>
          <a:xfrm>
            <a:off x="8735615" y="3545633"/>
            <a:ext cx="6912770" cy="4608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Bildplatzhalter 10"/>
          <p:cNvSpPr>
            <a:spLocks noGrp="1"/>
          </p:cNvSpPr>
          <p:nvPr>
            <p:ph type="pic" sz="quarter" idx="23"/>
          </p:nvPr>
        </p:nvSpPr>
        <p:spPr>
          <a:xfrm>
            <a:off x="16367126" y="3545632"/>
            <a:ext cx="6915152" cy="46069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0386" y="8442177"/>
            <a:ext cx="6915152" cy="33147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800" b="0">
                <a:solidFill>
                  <a:srgbClr val="4C626C"/>
                </a:solidFill>
              </a:defRPr>
            </a:lvl1pPr>
            <a:lvl2pPr>
              <a:spcBef>
                <a:spcPts val="0"/>
              </a:spcBef>
              <a:defRPr sz="2800" b="0">
                <a:solidFill>
                  <a:srgbClr val="4C626C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800" b="0">
                <a:solidFill>
                  <a:srgbClr val="4C626C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800" b="0">
                <a:solidFill>
                  <a:srgbClr val="4C626C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800" b="0">
                <a:solidFill>
                  <a:srgbClr val="4C626C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5" name="Textplatzhalter 14"/>
          <p:cNvSpPr>
            <a:spLocks noGrp="1"/>
          </p:cNvSpPr>
          <p:nvPr>
            <p:ph type="body" sz="quarter" idx="24"/>
          </p:nvPr>
        </p:nvSpPr>
        <p:spPr>
          <a:xfrm>
            <a:off x="8734424" y="8442177"/>
            <a:ext cx="6915152" cy="33147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>
                <a:solidFill>
                  <a:srgbClr val="4C626C"/>
                </a:solidFill>
              </a:defRPr>
            </a:lvl1pPr>
          </a:lstStyle>
          <a:p>
            <a:pPr>
              <a:spcBef>
                <a:spcPts val="0"/>
              </a:spcBef>
              <a:defRPr sz="1400" b="0">
                <a:solidFill>
                  <a:srgbClr val="4C626C"/>
                </a:solidFill>
              </a:defRPr>
            </a:pPr>
            <a:endParaRPr/>
          </a:p>
        </p:txBody>
      </p:sp>
      <p:sp>
        <p:nvSpPr>
          <p:cNvPr id="136" name="Textplatzhalter 16"/>
          <p:cNvSpPr>
            <a:spLocks noGrp="1"/>
          </p:cNvSpPr>
          <p:nvPr>
            <p:ph type="body" sz="quarter" idx="25"/>
          </p:nvPr>
        </p:nvSpPr>
        <p:spPr>
          <a:xfrm>
            <a:off x="16367126" y="8442325"/>
            <a:ext cx="6915152" cy="33147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>
                <a:solidFill>
                  <a:srgbClr val="4C626C"/>
                </a:solidFill>
              </a:defRPr>
            </a:lvl1pPr>
          </a:lstStyle>
          <a:p>
            <a:pPr>
              <a:spcBef>
                <a:spcPts val="0"/>
              </a:spcBef>
              <a:defRPr sz="1400" b="0">
                <a:solidFill>
                  <a:srgbClr val="4C626C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744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afik 16" descr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1102766" y="3401617"/>
            <a:ext cx="10657188" cy="777686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5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pic>
        <p:nvPicPr>
          <p:cNvPr id="146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18" y="10653535"/>
            <a:ext cx="6226092" cy="273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712700"/>
            <a:ext cx="511358" cy="278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797626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fik 9" descr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02766" y="7434065"/>
            <a:ext cx="10657188" cy="374441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6" name="Titeltext"/>
          <p:cNvSpPr txBox="1">
            <a:spLocks noGrp="1"/>
          </p:cNvSpPr>
          <p:nvPr>
            <p:ph type="title"/>
          </p:nvPr>
        </p:nvSpPr>
        <p:spPr>
          <a:xfrm>
            <a:off x="1102767" y="1961457"/>
            <a:ext cx="19872002" cy="158417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pic>
        <p:nvPicPr>
          <p:cNvPr id="157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18" y="10653535"/>
            <a:ext cx="6226092" cy="273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712700"/>
            <a:ext cx="511358" cy="278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919564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6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91041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8" descr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57205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eltext"/>
          <p:cNvSpPr txBox="1">
            <a:spLocks noGrp="1"/>
          </p:cNvSpPr>
          <p:nvPr>
            <p:ph type="title"/>
          </p:nvPr>
        </p:nvSpPr>
        <p:spPr>
          <a:xfrm>
            <a:off x="5788025" y="1539875"/>
            <a:ext cx="14630402" cy="3336926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Titeltext</a:t>
            </a:r>
          </a:p>
        </p:txBody>
      </p:sp>
      <p:sp>
        <p:nvSpPr>
          <p:cNvPr id="1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3255625" y="4876800"/>
            <a:ext cx="7162802" cy="883920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50000"/>
              </a:lnSpc>
              <a:spcBef>
                <a:spcPts val="1000"/>
              </a:spcBef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spcBef>
                <a:spcPts val="1000"/>
              </a:spcBef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lnSpc>
                <a:spcPct val="150000"/>
              </a:lnSpc>
              <a:spcBef>
                <a:spcPts val="1000"/>
              </a:spcBef>
              <a:buSz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lnSpc>
                <a:spcPct val="150000"/>
              </a:lnSpc>
              <a:spcBef>
                <a:spcPts val="1000"/>
              </a:spcBef>
              <a:buSz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lnSpc>
                <a:spcPct val="150000"/>
              </a:lnSpc>
              <a:spcBef>
                <a:spcPts val="1000"/>
              </a:spcBef>
              <a:buSz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9737765" y="12864668"/>
            <a:ext cx="683838" cy="424728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6256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9736177" y="12862288"/>
            <a:ext cx="683838" cy="424728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1951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chüssel mit Pappardelle, Petersilienbutter, gerösteten Haselnüssen und geriebenem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72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2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 descr="Grafik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47368" y="12030302"/>
            <a:ext cx="3312416" cy="14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2" cy="172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102767" y="3401617"/>
            <a:ext cx="19872002" cy="849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02766" y="12762655"/>
            <a:ext cx="511358" cy="2785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949CA1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7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chemeClr val="accent1"/>
          </a:solidFill>
          <a:uFillTx/>
          <a:latin typeface="Fira Sans"/>
          <a:ea typeface="Fira Sans"/>
          <a:cs typeface="Fira Sans"/>
          <a:sym typeface="Fira Sans"/>
        </a:defRPr>
      </a:lvl9pPr>
    </p:titleStyle>
    <p:bodyStyle>
      <a:lvl1pPr marL="0" marR="0" indent="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1pPr>
      <a:lvl2pPr marL="0" marR="0" indent="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2pPr>
      <a:lvl3pPr marL="468000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3pPr>
      <a:lvl4pPr marL="1187998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4pPr>
      <a:lvl5pPr marL="720000" marR="0" indent="-720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AutoNum type="arabicPeriod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5pPr>
      <a:lvl6pPr marL="1187998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6pPr>
      <a:lvl7pPr marL="1187998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7pPr>
      <a:lvl8pPr marL="1187998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8pPr>
      <a:lvl9pPr marL="1187998" marR="0" indent="-468000" algn="l" defTabSz="1828800" rtl="0" latinLnBrk="0">
        <a:lnSpc>
          <a:spcPct val="114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4000" b="1" i="0" u="none" strike="noStrike" cap="none" spc="0" baseline="0">
          <a:solidFill>
            <a:schemeClr val="accent2"/>
          </a:solidFill>
          <a:uFillTx/>
          <a:latin typeface="Fira Sans"/>
          <a:ea typeface="Fira Sans"/>
          <a:cs typeface="Fira Sans"/>
          <a:sym typeface="Fira Sans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1pPr>
      <a:lvl2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2pPr>
      <a:lvl3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3pPr>
      <a:lvl4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4pPr>
      <a:lvl5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5pPr>
      <a:lvl6pPr marL="0" marR="0" indent="4572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6pPr>
      <a:lvl7pPr marL="0" marR="0" indent="5486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7pPr>
      <a:lvl8pPr marL="0" marR="0" indent="6400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8pPr>
      <a:lvl9pPr marL="0" marR="0" indent="7315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ir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tif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t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t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t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jpeg"/><Relationship Id="rId7" Type="http://schemas.openxmlformats.org/officeDocument/2006/relationships/image" Target="../media/image4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ti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el 9"/>
          <p:cNvSpPr txBox="1">
            <a:spLocks noGrp="1"/>
          </p:cNvSpPr>
          <p:nvPr>
            <p:ph type="title"/>
          </p:nvPr>
        </p:nvSpPr>
        <p:spPr>
          <a:xfrm>
            <a:off x="1102767" y="1817440"/>
            <a:ext cx="16849874" cy="2995565"/>
          </a:xfrm>
          <a:prstGeom prst="rect">
            <a:avLst/>
          </a:prstGeom>
        </p:spPr>
        <p:txBody>
          <a:bodyPr/>
          <a:lstStyle>
            <a:lvl1pPr defTabSz="1207008">
              <a:defRPr sz="6336"/>
            </a:lvl1pPr>
          </a:lstStyle>
          <a:p>
            <a:r>
              <a:t>Vom fachlichen Anwender in der Pathologie zum standardbasierten elektronischen Pathologie-Befund – Eine Lösungsreise</a:t>
            </a:r>
          </a:p>
        </p:txBody>
      </p:sp>
      <p:sp>
        <p:nvSpPr>
          <p:cNvPr id="206" name="Datumsplatzhalter 3"/>
          <p:cNvSpPr txBox="1"/>
          <p:nvPr/>
        </p:nvSpPr>
        <p:spPr>
          <a:xfrm>
            <a:off x="1102767" y="8420560"/>
            <a:ext cx="1540971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09.10.2024</a:t>
            </a:r>
          </a:p>
        </p:txBody>
      </p:sp>
      <p:sp>
        <p:nvSpPr>
          <p:cNvPr id="207" name="Textplatzhalter 18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Gunter Haroske, Thimo Hölter &amp; Thomas Debertshäuser</a:t>
            </a:r>
          </a:p>
        </p:txBody>
      </p:sp>
      <p:sp>
        <p:nvSpPr>
          <p:cNvPr id="208" name="Textplatzhalter 1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18288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Berlin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33D23D08-508D-EE13-B1B3-7264F429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0D407A0C-58AA-BA01-C61F-9C9BDE534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37746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erfasse ich diese Daten? FHIR </a:t>
            </a:r>
            <a:r>
              <a:rPr lang="de-DE" dirty="0" err="1"/>
              <a:t>Questionnaires</a:t>
            </a:r>
            <a:r>
              <a:rPr lang="de-DE" dirty="0"/>
              <a:t>!</a:t>
            </a:r>
          </a:p>
        </p:txBody>
      </p:sp>
      <p:pic>
        <p:nvPicPr>
          <p:cNvPr id="4" name="Grafik 21" descr="Grafik 21">
            <a:extLst>
              <a:ext uri="{FF2B5EF4-FFF2-40B4-BE49-F238E27FC236}">
                <a16:creationId xmlns:a16="http://schemas.microsoft.com/office/drawing/2014/main" id="{58BEADB4-B576-4074-2425-12DBACD6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6" y="9381827"/>
            <a:ext cx="3774031" cy="251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5" descr="Grafik 5">
            <a:extLst>
              <a:ext uri="{FF2B5EF4-FFF2-40B4-BE49-F238E27FC236}">
                <a16:creationId xmlns:a16="http://schemas.microsoft.com/office/drawing/2014/main" id="{C0517C1B-469B-2E30-E47A-068FD2D7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074" y="2225287"/>
            <a:ext cx="12874159" cy="6356112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BC18766-69D2-EF93-E60A-52E86981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09" y="9634150"/>
            <a:ext cx="4601509" cy="39452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DE4938-4A73-9C5D-A57B-64C5830F0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09" y="2109236"/>
            <a:ext cx="7747000" cy="6642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C7547DE-D560-95B2-9BFF-FFDFD9B31AA1}"/>
              </a:ext>
            </a:extLst>
          </p:cNvPr>
          <p:cNvSpPr txBox="1"/>
          <p:nvPr/>
        </p:nvSpPr>
        <p:spPr>
          <a:xfrm>
            <a:off x="10401117" y="8314355"/>
            <a:ext cx="8273143" cy="1067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Beispielhafte Darstellung durch den LHC-Renderer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AD7D380-0E2E-329C-2829-B7BCEB2D9B21}"/>
              </a:ext>
            </a:extLst>
          </p:cNvPr>
          <p:cNvSpPr txBox="1"/>
          <p:nvPr/>
        </p:nvSpPr>
        <p:spPr>
          <a:xfrm>
            <a:off x="353609" y="8314355"/>
            <a:ext cx="8273143" cy="1067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FHIR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Questionnaire</a:t>
            </a: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 +</a:t>
            </a:r>
            <a:r>
              <a:rPr lang="de-DE" sz="2800" dirty="0"/>
              <a:t> </a:t>
            </a:r>
            <a:r>
              <a:rPr lang="de-DE" sz="2800" dirty="0" err="1"/>
              <a:t>QuestionnaireResponse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088ACBEF-4D9E-9A46-86AA-BA9824157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408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21" descr="Grafik 21">
            <a:extLst>
              <a:ext uri="{FF2B5EF4-FFF2-40B4-BE49-F238E27FC236}">
                <a16:creationId xmlns:a16="http://schemas.microsoft.com/office/drawing/2014/main" id="{E402C9D0-AE00-0A58-3F4D-CB5DD584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ABAF0B4F-53A0-8240-7CCB-9CB24704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4613A23C-55A6-DBCD-2D4F-1A5E5FD95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96864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21" descr="Grafik 21">
            <a:extLst>
              <a:ext uri="{FF2B5EF4-FFF2-40B4-BE49-F238E27FC236}">
                <a16:creationId xmlns:a16="http://schemas.microsoft.com/office/drawing/2014/main" id="{926135B2-0B9A-C30F-0417-09EBAB46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bekomme ich die erfassten Daten in eine strukturierte Form?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318E5778-D7F8-C209-0F43-28B69B84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ild" descr="Bild">
            <a:extLst>
              <a:ext uri="{FF2B5EF4-FFF2-40B4-BE49-F238E27FC236}">
                <a16:creationId xmlns:a16="http://schemas.microsoft.com/office/drawing/2014/main" id="{E2F51608-0DBB-B7FF-25A5-A8690C57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80041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95" y="946044"/>
            <a:ext cx="23303005" cy="1728000"/>
          </a:xfrm>
        </p:spPr>
        <p:txBody>
          <a:bodyPr/>
          <a:lstStyle/>
          <a:p>
            <a:r>
              <a:rPr lang="de-DE" dirty="0"/>
              <a:t>Wie bekomme ich die erfassten Daten in eine strukturierte Form?</a:t>
            </a:r>
          </a:p>
        </p:txBody>
      </p:sp>
      <p:pic>
        <p:nvPicPr>
          <p:cNvPr id="5" name="Grafik 6" descr="Grafik 6">
            <a:extLst>
              <a:ext uri="{FF2B5EF4-FFF2-40B4-BE49-F238E27FC236}">
                <a16:creationId xmlns:a16="http://schemas.microsoft.com/office/drawing/2014/main" id="{DF9222F5-80F8-F409-C049-AB4C09E052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9432" r="9432"/>
          <a:stretch>
            <a:fillRect/>
          </a:stretch>
        </p:blipFill>
        <p:spPr>
          <a:xfrm>
            <a:off x="1930081" y="2499873"/>
            <a:ext cx="19166434" cy="72189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37B934-F617-3369-F2AA-2D50E737680B}"/>
              </a:ext>
            </a:extLst>
          </p:cNvPr>
          <p:cNvSpPr txBox="1"/>
          <p:nvPr/>
        </p:nvSpPr>
        <p:spPr>
          <a:xfrm>
            <a:off x="1654628" y="9718830"/>
            <a:ext cx="2063931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Generierung</a:t>
            </a:r>
            <a:r>
              <a:rPr sz="4000" b="1" dirty="0">
                <a:solidFill>
                  <a:srgbClr val="4C626C"/>
                </a:solidFill>
                <a:latin typeface="Fira Sans"/>
                <a:sym typeface="Fira Sans"/>
              </a:rPr>
              <a:t> (</a:t>
            </a: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oder</a:t>
            </a:r>
            <a:r>
              <a:rPr sz="4000" b="1" dirty="0">
                <a:solidFill>
                  <a:srgbClr val="4C626C"/>
                </a:solidFill>
                <a:latin typeface="Fira Sans"/>
                <a:sym typeface="Fira Sans"/>
              </a:rPr>
              <a:t> </a:t>
            </a: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Extraktion</a:t>
            </a:r>
            <a:r>
              <a:rPr sz="4000" b="1" dirty="0">
                <a:solidFill>
                  <a:srgbClr val="4C626C"/>
                </a:solidFill>
                <a:latin typeface="Fira Sans"/>
                <a:sym typeface="Fira Sans"/>
              </a:rPr>
              <a:t>) von FHIR </a:t>
            </a: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Ressourcen</a:t>
            </a:r>
            <a:r>
              <a:rPr sz="4000" b="1" dirty="0">
                <a:solidFill>
                  <a:srgbClr val="4C626C"/>
                </a:solidFill>
                <a:latin typeface="Fira Sans"/>
                <a:sym typeface="Fira Sans"/>
              </a:rPr>
              <a:t> auf Basis </a:t>
            </a: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ausgefüllter</a:t>
            </a:r>
            <a:r>
              <a:rPr sz="4000" b="1" dirty="0">
                <a:solidFill>
                  <a:srgbClr val="4C626C"/>
                </a:solidFill>
                <a:latin typeface="Fira Sans"/>
                <a:sym typeface="Fira Sans"/>
              </a:rPr>
              <a:t> </a:t>
            </a:r>
            <a:r>
              <a:rPr sz="4000" b="1" dirty="0" err="1">
                <a:solidFill>
                  <a:srgbClr val="4C626C"/>
                </a:solidFill>
                <a:latin typeface="Fira Sans"/>
                <a:sym typeface="Fira Sans"/>
              </a:rPr>
              <a:t>Fragebögen</a:t>
            </a:r>
            <a:endParaRPr lang="en-US" sz="4000" b="1" dirty="0">
              <a:solidFill>
                <a:srgbClr val="4C626C"/>
              </a:solidFill>
              <a:latin typeface="Fira Sans"/>
              <a:sym typeface="Fira Sans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endParaRPr sz="1800" dirty="0">
              <a:solidFill>
                <a:srgbClr val="4C626C"/>
              </a:solidFill>
              <a:latin typeface="Fira Sans"/>
              <a:sym typeface="Fira Sans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sz="2000" dirty="0" err="1">
                <a:solidFill>
                  <a:srgbClr val="4C626C"/>
                </a:solidFill>
                <a:latin typeface="Fira Sans"/>
                <a:sym typeface="Fira Sans"/>
              </a:rPr>
              <a:t>Zusätzliche</a:t>
            </a:r>
            <a:r>
              <a:rPr sz="2000" dirty="0">
                <a:solidFill>
                  <a:srgbClr val="4C626C"/>
                </a:solidFill>
                <a:latin typeface="Fira Sans"/>
                <a:sym typeface="Fira Sans"/>
              </a:rPr>
              <a:t> </a:t>
            </a:r>
            <a:r>
              <a:rPr sz="2000" dirty="0" err="1">
                <a:solidFill>
                  <a:srgbClr val="4C626C"/>
                </a:solidFill>
                <a:latin typeface="Fira Sans"/>
                <a:sym typeface="Fira Sans"/>
              </a:rPr>
              <a:t>Funktionalitäten</a:t>
            </a:r>
            <a:r>
              <a:rPr sz="2000" dirty="0">
                <a:solidFill>
                  <a:srgbClr val="4C626C"/>
                </a:solidFill>
                <a:latin typeface="Fira Sans"/>
                <a:sym typeface="Fira Sans"/>
              </a:rPr>
              <a:t>:</a:t>
            </a:r>
          </a:p>
          <a:p>
            <a:pPr marL="285750" indent="-285750" defTabSz="91440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de-DE" sz="2000" dirty="0">
                <a:solidFill>
                  <a:srgbClr val="4C626C"/>
                </a:solidFill>
                <a:latin typeface="Fira Sans"/>
                <a:sym typeface="Fira Sans"/>
              </a:rPr>
              <a:t>Form </a:t>
            </a:r>
            <a:r>
              <a:rPr lang="de-DE" sz="2000" dirty="0" err="1">
                <a:solidFill>
                  <a:srgbClr val="4C626C"/>
                </a:solidFill>
                <a:latin typeface="Fira Sans"/>
                <a:sym typeface="Fira Sans"/>
              </a:rPr>
              <a:t>Behavior</a:t>
            </a:r>
            <a:r>
              <a:rPr lang="de-DE" sz="2000" dirty="0">
                <a:solidFill>
                  <a:srgbClr val="4C626C"/>
                </a:solidFill>
                <a:latin typeface="Fira Sans"/>
                <a:sym typeface="Fira Sans"/>
              </a:rPr>
              <a:t> and </a:t>
            </a:r>
            <a:r>
              <a:rPr lang="de-DE" sz="2000" dirty="0" err="1">
                <a:solidFill>
                  <a:srgbClr val="4C626C"/>
                </a:solidFill>
                <a:latin typeface="Fira Sans"/>
                <a:sym typeface="Fira Sans"/>
              </a:rPr>
              <a:t>Calculation</a:t>
            </a:r>
            <a:endParaRPr lang="de-DE" sz="2000" dirty="0">
              <a:solidFill>
                <a:srgbClr val="4C626C"/>
              </a:solidFill>
              <a:latin typeface="Fira Sans"/>
              <a:sym typeface="Fira Sans"/>
            </a:endParaRPr>
          </a:p>
          <a:p>
            <a:pPr marL="285750" indent="-285750" defTabSz="91440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sz="2000" dirty="0">
                <a:solidFill>
                  <a:srgbClr val="4C626C"/>
                </a:solidFill>
                <a:latin typeface="Fira Sans"/>
                <a:sym typeface="Fira Sans"/>
              </a:rPr>
              <a:t>Automatic population</a:t>
            </a:r>
            <a:endParaRPr lang="en-US" sz="2000" dirty="0">
              <a:solidFill>
                <a:srgbClr val="4C626C"/>
              </a:solidFill>
              <a:latin typeface="Fira Sans"/>
              <a:sym typeface="Fira Sans"/>
            </a:endParaRPr>
          </a:p>
          <a:p>
            <a:pPr marL="285750" indent="-285750" defTabSz="91440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de-DE" sz="2000" dirty="0">
                <a:solidFill>
                  <a:srgbClr val="4C626C"/>
                </a:solidFill>
                <a:latin typeface="Fira Sans"/>
                <a:sym typeface="Fira Sans"/>
              </a:rPr>
              <a:t>Modular &amp; Adaptive Forms</a:t>
            </a:r>
            <a:endParaRPr sz="2000" dirty="0">
              <a:solidFill>
                <a:srgbClr val="4C626C"/>
              </a:solidFill>
              <a:latin typeface="Fira Sans"/>
              <a:sym typeface="Fira Sans"/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  <a:buSzPct val="100000"/>
            </a:pPr>
            <a:br>
              <a:rPr sz="1800" dirty="0">
                <a:solidFill>
                  <a:srgbClr val="4C626C"/>
                </a:solidFill>
                <a:latin typeface="Fira Sans"/>
                <a:sym typeface="Fira Sans"/>
              </a:rPr>
            </a:br>
            <a:r>
              <a:rPr sz="1800" dirty="0">
                <a:solidFill>
                  <a:srgbClr val="4C626C"/>
                </a:solidFill>
                <a:latin typeface="Fira Sans"/>
                <a:sym typeface="Fira Sans"/>
              </a:rPr>
              <a:t>				</a:t>
            </a:r>
          </a:p>
        </p:txBody>
      </p:sp>
      <p:pic>
        <p:nvPicPr>
          <p:cNvPr id="9" name="Bild" descr="Bild">
            <a:extLst>
              <a:ext uri="{FF2B5EF4-FFF2-40B4-BE49-F238E27FC236}">
                <a16:creationId xmlns:a16="http://schemas.microsoft.com/office/drawing/2014/main" id="{F3AA176C-0A41-5FDC-0BB9-E23E81A8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38574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itel 1"/>
          <p:cNvSpPr txBox="1">
            <a:spLocks noGrp="1"/>
          </p:cNvSpPr>
          <p:nvPr>
            <p:ph type="title"/>
          </p:nvPr>
        </p:nvSpPr>
        <p:spPr>
          <a:xfrm>
            <a:off x="1102766" y="953344"/>
            <a:ext cx="20882324" cy="172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Observation- &amp; </a:t>
            </a:r>
            <a:r>
              <a:rPr dirty="0"/>
              <a:t>Definition-based extraction</a:t>
            </a:r>
          </a:p>
        </p:txBody>
      </p:sp>
      <p:sp>
        <p:nvSpPr>
          <p:cNvPr id="538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2205532" y="25525310"/>
            <a:ext cx="253274" cy="3077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1828800">
              <a:lnSpc>
                <a:spcPct val="100000"/>
              </a:lnSpc>
              <a:spcBef>
                <a:spcPts val="0"/>
              </a:spcBef>
            </a:pPr>
            <a:fld id="{86CB4B4D-7CA3-9044-876B-883B54F8677D}" type="slidenum">
              <a:rPr>
                <a:latin typeface="Fira Sans"/>
                <a:sym typeface="Fira Sans"/>
              </a:rPr>
              <a:pPr defTabSz="1828800">
                <a:lnSpc>
                  <a:spcPct val="100000"/>
                </a:lnSpc>
                <a:spcBef>
                  <a:spcPts val="0"/>
                </a:spcBef>
              </a:pPr>
              <a:t>15</a:t>
            </a:fld>
            <a:endParaRPr>
              <a:latin typeface="Fira Sans"/>
              <a:sym typeface="Fira Sans"/>
            </a:endParaRPr>
          </a:p>
        </p:txBody>
      </p:sp>
      <p:grpSp>
        <p:nvGrpSpPr>
          <p:cNvPr id="542" name="Rechteck 11"/>
          <p:cNvGrpSpPr/>
          <p:nvPr/>
        </p:nvGrpSpPr>
        <p:grpSpPr>
          <a:xfrm>
            <a:off x="670716" y="2801981"/>
            <a:ext cx="4752536" cy="1440166"/>
            <a:chOff x="-1" y="-1"/>
            <a:chExt cx="2376266" cy="720082"/>
          </a:xfrm>
        </p:grpSpPr>
        <p:sp>
          <p:nvSpPr>
            <p:cNvPr id="540" name="Rechteck"/>
            <p:cNvSpPr/>
            <p:nvPr/>
          </p:nvSpPr>
          <p:spPr>
            <a:xfrm>
              <a:off x="-1" y="-1"/>
              <a:ext cx="237626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541" name="Questionnaire…"/>
            <p:cNvSpPr txBox="1"/>
            <p:nvPr/>
          </p:nvSpPr>
          <p:spPr>
            <a:xfrm>
              <a:off x="52069" y="36876"/>
              <a:ext cx="2272126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 dirty="0">
                  <a:solidFill>
                    <a:srgbClr val="4C626C"/>
                  </a:solidFill>
                  <a:latin typeface="Fira Sans"/>
                  <a:sym typeface="Fira Sans"/>
                </a:rPr>
                <a:t>Questionnaire</a:t>
              </a:r>
            </a:p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 dirty="0">
                  <a:solidFill>
                    <a:srgbClr val="4C626C"/>
                  </a:solidFill>
                  <a:latin typeface="Fira Sans"/>
                  <a:sym typeface="Fira Sans"/>
                </a:rPr>
                <a:t>Response</a:t>
              </a:r>
            </a:p>
          </p:txBody>
        </p:sp>
      </p:grpSp>
      <p:grpSp>
        <p:nvGrpSpPr>
          <p:cNvPr id="545" name="Rechteck 12"/>
          <p:cNvGrpSpPr/>
          <p:nvPr/>
        </p:nvGrpSpPr>
        <p:grpSpPr>
          <a:xfrm>
            <a:off x="11679965" y="2929861"/>
            <a:ext cx="4032454" cy="1440166"/>
            <a:chOff x="-1" y="-1"/>
            <a:chExt cx="2016226" cy="720082"/>
          </a:xfrm>
        </p:grpSpPr>
        <p:sp>
          <p:nvSpPr>
            <p:cNvPr id="543" name="Rechteck"/>
            <p:cNvSpPr/>
            <p:nvPr/>
          </p:nvSpPr>
          <p:spPr>
            <a:xfrm>
              <a:off x="-1" y="-1"/>
              <a:ext cx="201622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544" name="Diagnostic Report"/>
            <p:cNvSpPr txBox="1"/>
            <p:nvPr/>
          </p:nvSpPr>
          <p:spPr>
            <a:xfrm>
              <a:off x="52069" y="175375"/>
              <a:ext cx="191208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>
              <a:lvl1pPr algn="ctr"/>
            </a:lstStyle>
            <a:p>
              <a:pPr defTabSz="1828800">
                <a:lnSpc>
                  <a:spcPct val="100000"/>
                </a:lnSpc>
                <a:spcBef>
                  <a:spcPts val="0"/>
                </a:spcBef>
              </a:pPr>
              <a:r>
                <a:rPr lang="en-US" sz="3600" dirty="0">
                  <a:solidFill>
                    <a:srgbClr val="4C626C"/>
                  </a:solidFill>
                  <a:latin typeface="Fira Sans"/>
                  <a:sym typeface="Fira Sans"/>
                </a:rPr>
                <a:t>Observation</a:t>
              </a:r>
              <a:endParaRPr sz="3600" dirty="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</p:grpSp>
      <p:sp>
        <p:nvSpPr>
          <p:cNvPr id="546" name="Gerade Verbindung mit Pfeil 20"/>
          <p:cNvSpPr/>
          <p:nvPr/>
        </p:nvSpPr>
        <p:spPr>
          <a:xfrm>
            <a:off x="6143329" y="3401617"/>
            <a:ext cx="5184578" cy="2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</p:spPr>
        <p:txBody>
          <a:bodyPr lIns="91438" rIns="91438"/>
          <a:lstStyle/>
          <a:p>
            <a:pPr defTabSz="1828800">
              <a:lnSpc>
                <a:spcPct val="100000"/>
              </a:lnSpc>
              <a:spcBef>
                <a:spcPts val="0"/>
              </a:spcBef>
            </a:pPr>
            <a:endParaRPr sz="3600">
              <a:solidFill>
                <a:srgbClr val="4C626C"/>
              </a:solidFill>
              <a:latin typeface="Fira Sans"/>
              <a:sym typeface="Fira Sans"/>
            </a:endParaRPr>
          </a:p>
        </p:txBody>
      </p:sp>
      <p:grpSp>
        <p:nvGrpSpPr>
          <p:cNvPr id="549" name="Rechteck 30"/>
          <p:cNvGrpSpPr/>
          <p:nvPr/>
        </p:nvGrpSpPr>
        <p:grpSpPr>
          <a:xfrm>
            <a:off x="13728967" y="4618548"/>
            <a:ext cx="4032454" cy="1440166"/>
            <a:chOff x="-1" y="-1"/>
            <a:chExt cx="2016226" cy="720082"/>
          </a:xfrm>
        </p:grpSpPr>
        <p:sp>
          <p:nvSpPr>
            <p:cNvPr id="547" name="Rechteck"/>
            <p:cNvSpPr/>
            <p:nvPr/>
          </p:nvSpPr>
          <p:spPr>
            <a:xfrm>
              <a:off x="-1" y="-1"/>
              <a:ext cx="201622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548" name="Observation"/>
            <p:cNvSpPr txBox="1"/>
            <p:nvPr/>
          </p:nvSpPr>
          <p:spPr>
            <a:xfrm>
              <a:off x="52069" y="175375"/>
              <a:ext cx="191208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>
              <a:lvl1pPr algn="ctr"/>
            </a:lstStyle>
            <a:p>
              <a:pPr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>
                  <a:solidFill>
                    <a:srgbClr val="4C626C"/>
                  </a:solidFill>
                  <a:latin typeface="Fira Sans"/>
                  <a:sym typeface="Fira Sans"/>
                </a:rPr>
                <a:t>Observation</a:t>
              </a:r>
            </a:p>
          </p:txBody>
        </p:sp>
      </p:grpSp>
      <p:grpSp>
        <p:nvGrpSpPr>
          <p:cNvPr id="2" name="Rechteck 11">
            <a:extLst>
              <a:ext uri="{FF2B5EF4-FFF2-40B4-BE49-F238E27FC236}">
                <a16:creationId xmlns:a16="http://schemas.microsoft.com/office/drawing/2014/main" id="{C025388B-0BCF-CE87-DEE2-7AFA951D51A7}"/>
              </a:ext>
            </a:extLst>
          </p:cNvPr>
          <p:cNvGrpSpPr/>
          <p:nvPr/>
        </p:nvGrpSpPr>
        <p:grpSpPr>
          <a:xfrm>
            <a:off x="670716" y="8593986"/>
            <a:ext cx="4752536" cy="1440166"/>
            <a:chOff x="-1" y="-1"/>
            <a:chExt cx="2376266" cy="720082"/>
          </a:xfrm>
        </p:grpSpPr>
        <p:sp>
          <p:nvSpPr>
            <p:cNvPr id="3" name="Rechteck">
              <a:extLst>
                <a:ext uri="{FF2B5EF4-FFF2-40B4-BE49-F238E27FC236}">
                  <a16:creationId xmlns:a16="http://schemas.microsoft.com/office/drawing/2014/main" id="{D554ABF5-E61F-1358-614C-7D2ABB1EF8E7}"/>
                </a:ext>
              </a:extLst>
            </p:cNvPr>
            <p:cNvSpPr/>
            <p:nvPr/>
          </p:nvSpPr>
          <p:spPr>
            <a:xfrm>
              <a:off x="-1" y="-1"/>
              <a:ext cx="237626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4" name="Questionnaire…">
              <a:extLst>
                <a:ext uri="{FF2B5EF4-FFF2-40B4-BE49-F238E27FC236}">
                  <a16:creationId xmlns:a16="http://schemas.microsoft.com/office/drawing/2014/main" id="{E4F09AFC-E202-F316-CA77-B0B8F2CDDEA6}"/>
                </a:ext>
              </a:extLst>
            </p:cNvPr>
            <p:cNvSpPr txBox="1"/>
            <p:nvPr/>
          </p:nvSpPr>
          <p:spPr>
            <a:xfrm>
              <a:off x="52069" y="36876"/>
              <a:ext cx="2272126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 dirty="0">
                  <a:solidFill>
                    <a:srgbClr val="4C626C"/>
                  </a:solidFill>
                  <a:latin typeface="Fira Sans"/>
                  <a:sym typeface="Fira Sans"/>
                </a:rPr>
                <a:t>Questionnaire</a:t>
              </a:r>
            </a:p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 dirty="0">
                  <a:solidFill>
                    <a:srgbClr val="4C626C"/>
                  </a:solidFill>
                  <a:latin typeface="Fira Sans"/>
                  <a:sym typeface="Fira Sans"/>
                </a:rPr>
                <a:t>Response</a:t>
              </a:r>
            </a:p>
          </p:txBody>
        </p:sp>
      </p:grpSp>
      <p:sp>
        <p:nvSpPr>
          <p:cNvPr id="5" name="Gerade Verbindung mit Pfeil 20">
            <a:extLst>
              <a:ext uri="{FF2B5EF4-FFF2-40B4-BE49-F238E27FC236}">
                <a16:creationId xmlns:a16="http://schemas.microsoft.com/office/drawing/2014/main" id="{21F8D9CC-9AF0-0925-FB89-AA939D685C9D}"/>
              </a:ext>
            </a:extLst>
          </p:cNvPr>
          <p:cNvSpPr/>
          <p:nvPr/>
        </p:nvSpPr>
        <p:spPr>
          <a:xfrm>
            <a:off x="6371797" y="9420642"/>
            <a:ext cx="5184578" cy="2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</p:spPr>
        <p:txBody>
          <a:bodyPr lIns="91438" rIns="91438"/>
          <a:lstStyle/>
          <a:p>
            <a:pPr defTabSz="1828800">
              <a:lnSpc>
                <a:spcPct val="100000"/>
              </a:lnSpc>
              <a:spcBef>
                <a:spcPts val="0"/>
              </a:spcBef>
            </a:pPr>
            <a:endParaRPr sz="3600">
              <a:solidFill>
                <a:srgbClr val="4C626C"/>
              </a:solidFill>
              <a:latin typeface="Fira Sans"/>
              <a:sym typeface="Fira Sans"/>
            </a:endParaRPr>
          </a:p>
        </p:txBody>
      </p:sp>
      <p:grpSp>
        <p:nvGrpSpPr>
          <p:cNvPr id="6" name="Rechteck 12">
            <a:extLst>
              <a:ext uri="{FF2B5EF4-FFF2-40B4-BE49-F238E27FC236}">
                <a16:creationId xmlns:a16="http://schemas.microsoft.com/office/drawing/2014/main" id="{1F28C820-631C-E57E-5C04-F5C230FD69F3}"/>
              </a:ext>
            </a:extLst>
          </p:cNvPr>
          <p:cNvGrpSpPr/>
          <p:nvPr/>
        </p:nvGrpSpPr>
        <p:grpSpPr>
          <a:xfrm>
            <a:off x="12463414" y="8593986"/>
            <a:ext cx="4931957" cy="1440166"/>
            <a:chOff x="-1" y="-1"/>
            <a:chExt cx="2016226" cy="720082"/>
          </a:xfrm>
        </p:grpSpPr>
        <p:sp>
          <p:nvSpPr>
            <p:cNvPr id="7" name="Rechteck">
              <a:extLst>
                <a:ext uri="{FF2B5EF4-FFF2-40B4-BE49-F238E27FC236}">
                  <a16:creationId xmlns:a16="http://schemas.microsoft.com/office/drawing/2014/main" id="{5403C6C4-DD49-519D-F6F9-C5D058032583}"/>
                </a:ext>
              </a:extLst>
            </p:cNvPr>
            <p:cNvSpPr/>
            <p:nvPr/>
          </p:nvSpPr>
          <p:spPr>
            <a:xfrm>
              <a:off x="-1" y="-1"/>
              <a:ext cx="201622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8" name="Diagnostic Report">
              <a:extLst>
                <a:ext uri="{FF2B5EF4-FFF2-40B4-BE49-F238E27FC236}">
                  <a16:creationId xmlns:a16="http://schemas.microsoft.com/office/drawing/2014/main" id="{F1E6235A-A721-731A-B5ED-45C7D7A8C7B2}"/>
                </a:ext>
              </a:extLst>
            </p:cNvPr>
            <p:cNvSpPr txBox="1"/>
            <p:nvPr/>
          </p:nvSpPr>
          <p:spPr>
            <a:xfrm>
              <a:off x="52069" y="175376"/>
              <a:ext cx="191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>
              <a:lvl1pPr algn="ctr"/>
            </a:lstStyle>
            <a:p>
              <a:pPr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 dirty="0">
                  <a:solidFill>
                    <a:srgbClr val="4C626C"/>
                  </a:solidFill>
                  <a:latin typeface="Fira Sans"/>
                  <a:sym typeface="Fira Sans"/>
                </a:rPr>
                <a:t>Diagnostic Report</a:t>
              </a:r>
            </a:p>
          </p:txBody>
        </p:sp>
      </p:grpSp>
      <p:grpSp>
        <p:nvGrpSpPr>
          <p:cNvPr id="9" name="Rechteck 30">
            <a:extLst>
              <a:ext uri="{FF2B5EF4-FFF2-40B4-BE49-F238E27FC236}">
                <a16:creationId xmlns:a16="http://schemas.microsoft.com/office/drawing/2014/main" id="{2419AB02-6AF4-877E-C1C9-933A85E51EFA}"/>
              </a:ext>
            </a:extLst>
          </p:cNvPr>
          <p:cNvGrpSpPr/>
          <p:nvPr/>
        </p:nvGrpSpPr>
        <p:grpSpPr>
          <a:xfrm>
            <a:off x="14929392" y="10205185"/>
            <a:ext cx="4032454" cy="1440166"/>
            <a:chOff x="-1" y="-1"/>
            <a:chExt cx="2016226" cy="720082"/>
          </a:xfrm>
        </p:grpSpPr>
        <p:sp>
          <p:nvSpPr>
            <p:cNvPr id="10" name="Rechteck">
              <a:extLst>
                <a:ext uri="{FF2B5EF4-FFF2-40B4-BE49-F238E27FC236}">
                  <a16:creationId xmlns:a16="http://schemas.microsoft.com/office/drawing/2014/main" id="{59132FED-3B7A-3974-A7CE-C60D14DA5BD3}"/>
                </a:ext>
              </a:extLst>
            </p:cNvPr>
            <p:cNvSpPr/>
            <p:nvPr/>
          </p:nvSpPr>
          <p:spPr>
            <a:xfrm>
              <a:off x="-1" y="-1"/>
              <a:ext cx="201622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11" name="Observation">
              <a:extLst>
                <a:ext uri="{FF2B5EF4-FFF2-40B4-BE49-F238E27FC236}">
                  <a16:creationId xmlns:a16="http://schemas.microsoft.com/office/drawing/2014/main" id="{107F8A2D-FB78-1C3A-1812-92348A7F14EE}"/>
                </a:ext>
              </a:extLst>
            </p:cNvPr>
            <p:cNvSpPr txBox="1"/>
            <p:nvPr/>
          </p:nvSpPr>
          <p:spPr>
            <a:xfrm>
              <a:off x="52069" y="175375"/>
              <a:ext cx="191208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>
              <a:lvl1pPr algn="ctr"/>
            </a:lstStyle>
            <a:p>
              <a:pPr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>
                  <a:solidFill>
                    <a:srgbClr val="4C626C"/>
                  </a:solidFill>
                  <a:latin typeface="Fira Sans"/>
                  <a:sym typeface="Fira Sans"/>
                </a:rPr>
                <a:t>Observation</a:t>
              </a:r>
            </a:p>
          </p:txBody>
        </p:sp>
      </p:grpSp>
      <p:grpSp>
        <p:nvGrpSpPr>
          <p:cNvPr id="12" name="Rechteck 31">
            <a:extLst>
              <a:ext uri="{FF2B5EF4-FFF2-40B4-BE49-F238E27FC236}">
                <a16:creationId xmlns:a16="http://schemas.microsoft.com/office/drawing/2014/main" id="{7E92CFB9-4EE0-4AE4-7217-3A213F5F249D}"/>
              </a:ext>
            </a:extLst>
          </p:cNvPr>
          <p:cNvGrpSpPr/>
          <p:nvPr/>
        </p:nvGrpSpPr>
        <p:grpSpPr>
          <a:xfrm>
            <a:off x="15745194" y="11820727"/>
            <a:ext cx="4032454" cy="1440166"/>
            <a:chOff x="-1" y="-1"/>
            <a:chExt cx="2016226" cy="720082"/>
          </a:xfrm>
        </p:grpSpPr>
        <p:sp>
          <p:nvSpPr>
            <p:cNvPr id="13" name="Rechteck">
              <a:extLst>
                <a:ext uri="{FF2B5EF4-FFF2-40B4-BE49-F238E27FC236}">
                  <a16:creationId xmlns:a16="http://schemas.microsoft.com/office/drawing/2014/main" id="{26ECDE04-003B-7D40-D80B-CB71E8942DA5}"/>
                </a:ext>
              </a:extLst>
            </p:cNvPr>
            <p:cNvSpPr/>
            <p:nvPr/>
          </p:nvSpPr>
          <p:spPr>
            <a:xfrm>
              <a:off x="-1" y="-1"/>
              <a:ext cx="2016226" cy="7200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C626C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</a:pPr>
              <a:endParaRPr sz="3600">
                <a:solidFill>
                  <a:srgbClr val="4C626C"/>
                </a:solidFill>
                <a:latin typeface="Fira Sans"/>
                <a:sym typeface="Fira Sans"/>
              </a:endParaRPr>
            </a:p>
          </p:txBody>
        </p:sp>
        <p:sp>
          <p:nvSpPr>
            <p:cNvPr id="14" name="Specimen">
              <a:extLst>
                <a:ext uri="{FF2B5EF4-FFF2-40B4-BE49-F238E27FC236}">
                  <a16:creationId xmlns:a16="http://schemas.microsoft.com/office/drawing/2014/main" id="{981AEC45-095F-E9E8-E38C-A43F39462305}"/>
                </a:ext>
              </a:extLst>
            </p:cNvPr>
            <p:cNvSpPr txBox="1"/>
            <p:nvPr/>
          </p:nvSpPr>
          <p:spPr>
            <a:xfrm>
              <a:off x="52069" y="175375"/>
              <a:ext cx="191208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8" tIns="91438" rIns="91438" bIns="91438" numCol="1" anchor="ctr">
              <a:spAutoFit/>
            </a:bodyPr>
            <a:lstStyle>
              <a:lvl1pPr algn="ctr"/>
            </a:lstStyle>
            <a:p>
              <a:pPr defTabSz="1828800">
                <a:lnSpc>
                  <a:spcPct val="100000"/>
                </a:lnSpc>
                <a:spcBef>
                  <a:spcPts val="0"/>
                </a:spcBef>
              </a:pPr>
              <a:r>
                <a:rPr sz="3600">
                  <a:solidFill>
                    <a:srgbClr val="4C626C"/>
                  </a:solidFill>
                  <a:latin typeface="Fira Sans"/>
                  <a:sym typeface="Fira Sans"/>
                </a:rPr>
                <a:t>Specimen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9F29E15-93CA-1C63-6FBD-4ADBFAFADEA6}"/>
              </a:ext>
            </a:extLst>
          </p:cNvPr>
          <p:cNvSpPr txBox="1"/>
          <p:nvPr/>
        </p:nvSpPr>
        <p:spPr>
          <a:xfrm>
            <a:off x="17697605" y="3071820"/>
            <a:ext cx="565795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200" b="0" i="0" u="none" strike="noStrike" cap="none" spc="0" normalizeH="0" baseline="0" dirty="0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Observation-based extraction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4B5C741-021C-46A6-487E-1376FDC803FB}"/>
              </a:ext>
            </a:extLst>
          </p:cNvPr>
          <p:cNvSpPr txBox="1"/>
          <p:nvPr/>
        </p:nvSpPr>
        <p:spPr>
          <a:xfrm>
            <a:off x="18024177" y="8359967"/>
            <a:ext cx="522835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200" b="0" i="0" u="none" strike="noStrike" cap="none" spc="0" normalizeH="0" baseline="0" dirty="0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Definition-based extraction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698FBB-B385-FBB8-E167-5091BBA2AA25}"/>
              </a:ext>
            </a:extLst>
          </p:cNvPr>
          <p:cNvSpPr txBox="1"/>
          <p:nvPr/>
        </p:nvSpPr>
        <p:spPr>
          <a:xfrm>
            <a:off x="7826696" y="8700367"/>
            <a:ext cx="15675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$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extract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4C626C"/>
              </a:solidFill>
              <a:effectLst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0F5FD1C-9234-778B-CAB6-CDE5B64CFCFF}"/>
              </a:ext>
            </a:extLst>
          </p:cNvPr>
          <p:cNvSpPr txBox="1"/>
          <p:nvPr/>
        </p:nvSpPr>
        <p:spPr>
          <a:xfrm>
            <a:off x="7630885" y="2757393"/>
            <a:ext cx="150222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$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4C626C"/>
                </a:solidFill>
                <a:effectLst/>
                <a:uFillTx/>
                <a:latin typeface="Fira Sans"/>
                <a:ea typeface="Fira Sans"/>
                <a:cs typeface="Fira Sans"/>
                <a:sym typeface="Fira Sans"/>
              </a:rPr>
              <a:t>extract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4C626C"/>
              </a:solidFill>
              <a:effectLst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4FD9BE4-1A9A-F7D8-D471-C49FD25F10B1}"/>
              </a:ext>
            </a:extLst>
          </p:cNvPr>
          <p:cNvCxnSpPr/>
          <p:nvPr/>
        </p:nvCxnSpPr>
        <p:spPr>
          <a:xfrm>
            <a:off x="0" y="6858000"/>
            <a:ext cx="24384000" cy="0"/>
          </a:xfrm>
          <a:prstGeom prst="line">
            <a:avLst/>
          </a:prstGeom>
          <a:noFill/>
          <a:ln w="666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C0CDFE1-1B44-8B40-DDC1-EDB9F79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784" y="10979018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 descr="Grafik 21">
            <a:extLst>
              <a:ext uri="{FF2B5EF4-FFF2-40B4-BE49-F238E27FC236}">
                <a16:creationId xmlns:a16="http://schemas.microsoft.com/office/drawing/2014/main" id="{09C203B7-77B2-1FAA-4BFB-AC75246F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bekomme ich die erfassten Daten in eine strukturierte Form?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197BEE9-6490-9C11-EAC0-11CDC9CDA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3530" y="7015744"/>
            <a:ext cx="4291212" cy="918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BCB024B5-BD89-4B48-459A-BD67EBC29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0B33B6A2-6ED6-010E-E8CA-9789AE67D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2897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21" descr="Grafik 21">
            <a:extLst>
              <a:ext uri="{FF2B5EF4-FFF2-40B4-BE49-F238E27FC236}">
                <a16:creationId xmlns:a16="http://schemas.microsoft.com/office/drawing/2014/main" id="{7418130C-4F20-F98F-DF72-3C95EBCC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bekomme ich die erfassten Daten in eine strukturierte Form?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schaffen wir Interoperabilität?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46A258FE-CC22-459D-6394-CCE4CA946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2A9FADD-50C3-41AE-D6C9-9E18D41A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3530" y="7015744"/>
            <a:ext cx="4291212" cy="918414"/>
          </a:xfrm>
          <a:prstGeom prst="rect">
            <a:avLst/>
          </a:prstGeom>
        </p:spPr>
      </p:pic>
      <p:pic>
        <p:nvPicPr>
          <p:cNvPr id="14" name="Bild" descr="Bild">
            <a:extLst>
              <a:ext uri="{FF2B5EF4-FFF2-40B4-BE49-F238E27FC236}">
                <a16:creationId xmlns:a16="http://schemas.microsoft.com/office/drawing/2014/main" id="{6D3281E5-BDCB-D7C9-819F-9A5F61916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01174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8E4208C-147B-B615-49FA-3632A58E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1817344"/>
            <a:ext cx="12483193" cy="115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7" y="953344"/>
            <a:ext cx="20733976" cy="1728000"/>
          </a:xfrm>
        </p:spPr>
        <p:txBody>
          <a:bodyPr/>
          <a:lstStyle/>
          <a:p>
            <a:r>
              <a:rPr lang="de-DE" dirty="0"/>
              <a:t>Wie schaffen wir Interoperabilität? MII-Pathologie-Befund!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E66E1A-A450-AD0F-4BA3-4457A599595E}"/>
              </a:ext>
            </a:extLst>
          </p:cNvPr>
          <p:cNvSpPr txBox="1"/>
          <p:nvPr/>
        </p:nvSpPr>
        <p:spPr>
          <a:xfrm>
            <a:off x="1102767" y="2829821"/>
            <a:ext cx="8716147" cy="9058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dirty="0"/>
              <a:t>Kombiniert Anforderung, Bericht, Einzelbeobachtung und diagnostische Schlussfolgerung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dirty="0"/>
              <a:t>Basiert auf dem IHE </a:t>
            </a:r>
            <a:r>
              <a:rPr lang="de-DE" dirty="0" err="1"/>
              <a:t>Anatomic</a:t>
            </a:r>
            <a:r>
              <a:rPr lang="de-DE" dirty="0"/>
              <a:t> </a:t>
            </a:r>
            <a:r>
              <a:rPr lang="de-DE" dirty="0" err="1"/>
              <a:t>Pathology</a:t>
            </a:r>
            <a:r>
              <a:rPr lang="de-DE" dirty="0"/>
              <a:t> Structured Report (APSR)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dirty="0"/>
              <a:t>Veröffentlicht 2023, aber aktuell noch nicht im Einsatz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015692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 descr="Grafik 21">
            <a:extLst>
              <a:ext uri="{FF2B5EF4-FFF2-40B4-BE49-F238E27FC236}">
                <a16:creationId xmlns:a16="http://schemas.microsoft.com/office/drawing/2014/main" id="{DF97F92E-08AD-CDCD-ED97-C7DA43B6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bekomme ich die erfassten Daten in eine strukturierte Form?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schaffen wir Interoperabilität?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BB81B7C-01D3-D3DF-9D09-731FA78D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517" y="8476287"/>
            <a:ext cx="5669907" cy="42860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5CE3D51D-4D0A-73F6-4065-9C44B426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5F42DF-DA23-DBAA-7857-53C3AEA73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3530" y="7015744"/>
            <a:ext cx="4291212" cy="918414"/>
          </a:xfrm>
          <a:prstGeom prst="rect">
            <a:avLst/>
          </a:prstGeom>
        </p:spPr>
      </p:pic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026933C8-3DB2-436D-2B58-C12C481D5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26841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ußzeilenplatzhalter 6"/>
          <p:cNvSpPr txBox="1"/>
          <p:nvPr/>
        </p:nvSpPr>
        <p:spPr>
          <a:xfrm>
            <a:off x="3839071" y="12863455"/>
            <a:ext cx="1217722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Vom fachlichen Anwender in der Pathologie zum elektronischen Pathologie-Befund – Eine Lösungsreise</a:t>
            </a:r>
          </a:p>
        </p:txBody>
      </p:sp>
      <p:sp>
        <p:nvSpPr>
          <p:cNvPr id="211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2" cy="17280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Inhalt</a:t>
            </a:r>
            <a:endParaRPr dirty="0"/>
          </a:p>
        </p:txBody>
      </p:sp>
      <p:sp>
        <p:nvSpPr>
          <p:cNvPr id="212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102767" y="3401616"/>
            <a:ext cx="19872002" cy="8496945"/>
          </a:xfrm>
          <a:prstGeom prst="rect">
            <a:avLst/>
          </a:prstGeom>
        </p:spPr>
        <p:txBody>
          <a:bodyPr/>
          <a:lstStyle/>
          <a:p>
            <a:r>
              <a:rPr dirty="0"/>
              <a:t>Motivation</a:t>
            </a:r>
          </a:p>
          <a:p>
            <a:r>
              <a:rPr lang="de-DE" dirty="0"/>
              <a:t>Strukturierte Pathologie-Befunde</a:t>
            </a:r>
            <a:endParaRPr dirty="0"/>
          </a:p>
          <a:p>
            <a:r>
              <a:rPr lang="de-DE" dirty="0"/>
              <a:t>Ausblick und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dirty="0"/>
          </a:p>
        </p:txBody>
      </p:sp>
      <p:sp>
        <p:nvSpPr>
          <p:cNvPr id="213" name="Datumsplatzhalter 3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rPr dirty="0"/>
              <a:t>09.10.24</a:t>
            </a:r>
          </a:p>
        </p:txBody>
      </p:sp>
      <p:sp>
        <p:nvSpPr>
          <p:cNvPr id="214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215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 descr="Grafik 21">
            <a:extLst>
              <a:ext uri="{FF2B5EF4-FFF2-40B4-BE49-F238E27FC236}">
                <a16:creationId xmlns:a16="http://schemas.microsoft.com/office/drawing/2014/main" id="{DF97F92E-08AD-CDCD-ED97-C7DA43B6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21" y="4813109"/>
            <a:ext cx="4282608" cy="28558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erfasse ich diese Daten?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bekomme ich die erfassten Daten in eine strukturierte Form?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Wie schaffen wir Interoperabilität?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BB81B7C-01D3-D3DF-9D09-731FA78D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517" y="8476287"/>
            <a:ext cx="5669907" cy="42860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5CE3D51D-4D0A-73F6-4065-9C44B426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5F42DF-DA23-DBAA-7857-53C3AEA73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3530" y="7015744"/>
            <a:ext cx="4291212" cy="918414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76BACF6-DB9E-359C-C4CF-906655589247}"/>
              </a:ext>
            </a:extLst>
          </p:cNvPr>
          <p:cNvSpPr/>
          <p:nvPr/>
        </p:nvSpPr>
        <p:spPr>
          <a:xfrm>
            <a:off x="1102767" y="5824178"/>
            <a:ext cx="22932889" cy="2224293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6DCDA19E-C480-63E3-8943-90D20A85D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rafik 16" descr="Grafik 16">
            <a:extLst>
              <a:ext uri="{FF2B5EF4-FFF2-40B4-BE49-F238E27FC236}">
                <a16:creationId xmlns:a16="http://schemas.microsoft.com/office/drawing/2014/main" id="{D64FFE42-5222-2738-39C2-5B6FC1CD2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78501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B6C6-DE60-087F-30D5-939A187E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25C0C02-805A-BE54-7AEF-9F456BFCD1C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de-DE" dirty="0"/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de-DE" dirty="0" err="1"/>
              <a:t>ImplementationGuide</a:t>
            </a:r>
            <a:r>
              <a:rPr lang="de-DE" dirty="0"/>
              <a:t> geplant (ca. Dez 2024)</a:t>
            </a:r>
          </a:p>
          <a:p>
            <a:pPr lvl="1">
              <a:lnSpc>
                <a:spcPct val="100000"/>
              </a:lnSpc>
              <a:spcBef>
                <a:spcPts val="1500"/>
              </a:spcBef>
            </a:pPr>
            <a:r>
              <a:rPr lang="de-DE" dirty="0"/>
              <a:t>Erstellung von annotierten </a:t>
            </a:r>
            <a:r>
              <a:rPr lang="de-DE" dirty="0" err="1"/>
              <a:t>Questionnaires</a:t>
            </a:r>
            <a:r>
              <a:rPr lang="de-DE" dirty="0"/>
              <a:t> aus Art-</a:t>
            </a:r>
            <a:r>
              <a:rPr lang="de-DE" dirty="0" err="1"/>
              <a:t>Decor</a:t>
            </a:r>
            <a:endParaRPr lang="de-DE" dirty="0"/>
          </a:p>
          <a:p>
            <a:pPr lvl="1">
              <a:lnSpc>
                <a:spcPct val="100000"/>
              </a:lnSpc>
              <a:spcBef>
                <a:spcPts val="1500"/>
              </a:spcBef>
            </a:pPr>
            <a:r>
              <a:rPr lang="de-DE" dirty="0"/>
              <a:t>Integration von Extraction-Features</a:t>
            </a:r>
          </a:p>
          <a:p>
            <a:pPr lvl="1">
              <a:lnSpc>
                <a:spcPct val="100000"/>
              </a:lnSpc>
              <a:spcBef>
                <a:spcPts val="1500"/>
              </a:spcBef>
            </a:pPr>
            <a:r>
              <a:rPr lang="de-DE" dirty="0"/>
              <a:t>Extraction und </a:t>
            </a:r>
            <a:r>
              <a:rPr lang="de-DE" dirty="0" err="1"/>
              <a:t>Linkage</a:t>
            </a:r>
            <a:r>
              <a:rPr lang="de-DE" dirty="0"/>
              <a:t> von Ressourcen</a:t>
            </a:r>
          </a:p>
          <a:p>
            <a:pPr lvl="1">
              <a:lnSpc>
                <a:spcPct val="100000"/>
              </a:lnSpc>
              <a:spcBef>
                <a:spcPts val="1500"/>
              </a:spcBef>
            </a:pPr>
            <a:r>
              <a:rPr lang="de-DE" dirty="0" err="1"/>
              <a:t>Prepopulation</a:t>
            </a:r>
            <a:r>
              <a:rPr lang="de-DE" dirty="0"/>
              <a:t> bei mehrstufigen Formularen</a:t>
            </a:r>
          </a:p>
          <a:p>
            <a:pPr lvl="1">
              <a:lnSpc>
                <a:spcPct val="100000"/>
              </a:lnSpc>
              <a:spcBef>
                <a:spcPts val="1500"/>
              </a:spcBef>
            </a:pPr>
            <a:r>
              <a:rPr lang="de-DE" dirty="0"/>
              <a:t>….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18E6D3-7505-CC20-6281-BC4DAA34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91" y="2394583"/>
            <a:ext cx="15748577" cy="1437314"/>
          </a:xfrm>
          <a:prstGeom prst="rect">
            <a:avLst/>
          </a:prstGeom>
        </p:spPr>
      </p:pic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6555BB5F-2F4D-AD50-E027-111531ED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 descr="Ein Bild, das Farbigkeit, Licht, Nacht, Kunst enthält.&#10;&#10;Automatisch generierte Beschreibung">
            <a:extLst>
              <a:ext uri="{FF2B5EF4-FFF2-40B4-BE49-F238E27FC236}">
                <a16:creationId xmlns:a16="http://schemas.microsoft.com/office/drawing/2014/main" id="{5EDAC055-566C-06EC-FE84-875974C37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337" y="5235459"/>
            <a:ext cx="6044862" cy="61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630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agezeichen Frage Antwort - Kostenloses Bild auf Pixabay">
            <a:extLst>
              <a:ext uri="{FF2B5EF4-FFF2-40B4-BE49-F238E27FC236}">
                <a16:creationId xmlns:a16="http://schemas.microsoft.com/office/drawing/2014/main" id="{ED269ACD-5850-A48B-FFEC-24314956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13716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B808E0-F7E6-5900-E382-964CD8C4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  <a:br>
              <a:rPr lang="de-DE" dirty="0"/>
            </a:br>
            <a:r>
              <a:rPr lang="de-DE" dirty="0"/>
              <a:t>Fragen?</a:t>
            </a:r>
          </a:p>
        </p:txBody>
      </p:sp>
      <p:pic>
        <p:nvPicPr>
          <p:cNvPr id="4" name="Bild" descr="Bild">
            <a:extLst>
              <a:ext uri="{FF2B5EF4-FFF2-40B4-BE49-F238E27FC236}">
                <a16:creationId xmlns:a16="http://schemas.microsoft.com/office/drawing/2014/main" id="{93D56221-F882-F709-0DD1-11DD57F7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86380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ußzeilenplatzhalter 2"/>
          <p:cNvSpPr txBox="1"/>
          <p:nvPr/>
        </p:nvSpPr>
        <p:spPr>
          <a:xfrm>
            <a:off x="3839071" y="12863455"/>
            <a:ext cx="8640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Questionnaires und SDC in der Pathologie</a:t>
            </a:r>
          </a:p>
        </p:txBody>
      </p:sp>
      <p:pic>
        <p:nvPicPr>
          <p:cNvPr id="21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364" y="10011616"/>
            <a:ext cx="5145385" cy="1706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746" y="2761809"/>
            <a:ext cx="2115215" cy="211521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2" cy="1728000"/>
          </a:xfrm>
          <a:prstGeom prst="rect">
            <a:avLst/>
          </a:prstGeom>
        </p:spPr>
        <p:txBody>
          <a:bodyPr/>
          <a:lstStyle/>
          <a:p>
            <a:r>
              <a:t>Motivation – Aktueller Stand</a:t>
            </a:r>
          </a:p>
        </p:txBody>
      </p:sp>
      <p:sp>
        <p:nvSpPr>
          <p:cNvPr id="221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09.10.24</a:t>
            </a:r>
          </a:p>
        </p:txBody>
      </p:sp>
      <p:sp>
        <p:nvSpPr>
          <p:cNvPr id="222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23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75" y="6731434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rafik 9" descr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274" y="668566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071" y="3118828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feld 10"/>
          <p:cNvSpPr txBox="1"/>
          <p:nvPr/>
        </p:nvSpPr>
        <p:spPr>
          <a:xfrm>
            <a:off x="663095" y="5975639"/>
            <a:ext cx="6311626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Pathologiesystem( PathoLIS)</a:t>
            </a:r>
          </a:p>
        </p:txBody>
      </p:sp>
      <p:sp>
        <p:nvSpPr>
          <p:cNvPr id="227" name="Textfeld 11"/>
          <p:cNvSpPr txBox="1"/>
          <p:nvPr/>
        </p:nvSpPr>
        <p:spPr>
          <a:xfrm>
            <a:off x="15595807" y="5696239"/>
            <a:ext cx="8170049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Krankenhausinformationssystem (KIS)</a:t>
            </a: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Praxismanagementsystem (PMS)</a:t>
            </a:r>
          </a:p>
        </p:txBody>
      </p:sp>
      <p:sp>
        <p:nvSpPr>
          <p:cNvPr id="228" name="Textfeld 12"/>
          <p:cNvSpPr txBox="1"/>
          <p:nvPr/>
        </p:nvSpPr>
        <p:spPr>
          <a:xfrm>
            <a:off x="7986126" y="9459772"/>
            <a:ext cx="7485394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Untersuchungsauftrag mit Probe(n)</a:t>
            </a:r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10198435"/>
            <a:ext cx="1905000" cy="190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Pfeil: nach oben gekrümmt 15"/>
          <p:cNvGrpSpPr/>
          <p:nvPr/>
        </p:nvGrpSpPr>
        <p:grpSpPr>
          <a:xfrm>
            <a:off x="2861188" y="8841179"/>
            <a:ext cx="18103467" cy="3512032"/>
            <a:chOff x="0" y="0"/>
            <a:chExt cx="18103465" cy="3512030"/>
          </a:xfrm>
        </p:grpSpPr>
        <p:sp>
          <p:nvSpPr>
            <p:cNvPr id="230" name="Form"/>
            <p:cNvSpPr/>
            <p:nvPr/>
          </p:nvSpPr>
          <p:spPr>
            <a:xfrm flipH="1">
              <a:off x="0" y="0"/>
              <a:ext cx="18103467" cy="351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2" extrusionOk="0">
                  <a:moveTo>
                    <a:pt x="20876" y="0"/>
                  </a:moveTo>
                  <a:lnTo>
                    <a:pt x="21600" y="5278"/>
                  </a:lnTo>
                  <a:lnTo>
                    <a:pt x="21076" y="5278"/>
                  </a:lnTo>
                  <a:cubicBezTo>
                    <a:pt x="19867" y="14993"/>
                    <a:pt x="15529" y="21600"/>
                    <a:pt x="10700" y="21084"/>
                  </a:cubicBezTo>
                  <a:lnTo>
                    <a:pt x="10700" y="21084"/>
                  </a:lnTo>
                  <a:cubicBezTo>
                    <a:pt x="15140" y="20609"/>
                    <a:pt x="18917" y="14209"/>
                    <a:pt x="20029" y="5278"/>
                  </a:cubicBezTo>
                  <a:lnTo>
                    <a:pt x="19505" y="5278"/>
                  </a:lnTo>
                  <a:close/>
                  <a:moveTo>
                    <a:pt x="10176" y="21112"/>
                  </a:moveTo>
                  <a:cubicBezTo>
                    <a:pt x="4556" y="21112"/>
                    <a:pt x="0" y="11660"/>
                    <a:pt x="0" y="0"/>
                  </a:cubicBezTo>
                  <a:lnTo>
                    <a:pt x="1048" y="0"/>
                  </a:lnTo>
                  <a:cubicBezTo>
                    <a:pt x="1048" y="11660"/>
                    <a:pt x="5603" y="21112"/>
                    <a:pt x="11223" y="211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31" name="Form"/>
            <p:cNvSpPr/>
            <p:nvPr/>
          </p:nvSpPr>
          <p:spPr>
            <a:xfrm flipH="1">
              <a:off x="8696824" y="0"/>
              <a:ext cx="9406643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84" y="21600"/>
                  </a:moveTo>
                  <a:cubicBezTo>
                    <a:pt x="8768" y="21600"/>
                    <a:pt x="0" y="11929"/>
                    <a:pt x="0" y="0"/>
                  </a:cubicBezTo>
                  <a:lnTo>
                    <a:pt x="2016" y="0"/>
                  </a:lnTo>
                  <a:cubicBezTo>
                    <a:pt x="2016" y="11929"/>
                    <a:pt x="10784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32" name="Linien"/>
            <p:cNvSpPr/>
            <p:nvPr/>
          </p:nvSpPr>
          <p:spPr>
            <a:xfrm flipH="1">
              <a:off x="0" y="0"/>
              <a:ext cx="18103467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0" y="21571"/>
                  </a:moveTo>
                  <a:lnTo>
                    <a:pt x="10700" y="21571"/>
                  </a:lnTo>
                  <a:cubicBezTo>
                    <a:pt x="15140" y="21086"/>
                    <a:pt x="18917" y="14538"/>
                    <a:pt x="20029" y="5400"/>
                  </a:cubicBezTo>
                  <a:lnTo>
                    <a:pt x="19505" y="5400"/>
                  </a:lnTo>
                  <a:lnTo>
                    <a:pt x="20876" y="0"/>
                  </a:lnTo>
                  <a:lnTo>
                    <a:pt x="21600" y="5400"/>
                  </a:lnTo>
                  <a:lnTo>
                    <a:pt x="21076" y="5400"/>
                  </a:lnTo>
                  <a:cubicBezTo>
                    <a:pt x="19916" y="14937"/>
                    <a:pt x="15864" y="21600"/>
                    <a:pt x="11223" y="21600"/>
                  </a:cubicBezTo>
                  <a:lnTo>
                    <a:pt x="10176" y="21600"/>
                  </a:lnTo>
                  <a:cubicBezTo>
                    <a:pt x="4556" y="21600"/>
                    <a:pt x="0" y="11929"/>
                    <a:pt x="0" y="0"/>
                  </a:cubicBezTo>
                  <a:lnTo>
                    <a:pt x="1048" y="0"/>
                  </a:lnTo>
                  <a:cubicBezTo>
                    <a:pt x="1048" y="11929"/>
                    <a:pt x="5603" y="21600"/>
                    <a:pt x="11223" y="21600"/>
                  </a:cubicBezTo>
                </a:path>
              </a:pathLst>
            </a:custGeom>
            <a:noFill/>
            <a:ln w="25400" cap="flat">
              <a:solidFill>
                <a:srgbClr val="2F495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</p:grpSp>
      <p:sp>
        <p:nvSpPr>
          <p:cNvPr id="234" name="Textfeld 16"/>
          <p:cNvSpPr txBox="1"/>
          <p:nvPr/>
        </p:nvSpPr>
        <p:spPr>
          <a:xfrm>
            <a:off x="9702912" y="2363249"/>
            <a:ext cx="4051823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Pathologiebefund</a:t>
            </a:r>
          </a:p>
        </p:txBody>
      </p:sp>
      <p:grpSp>
        <p:nvGrpSpPr>
          <p:cNvPr id="238" name="Pfeil: nach oben gekrümmt 17"/>
          <p:cNvGrpSpPr/>
          <p:nvPr/>
        </p:nvGrpSpPr>
        <p:grpSpPr>
          <a:xfrm>
            <a:off x="2962655" y="2269542"/>
            <a:ext cx="17737092" cy="3512034"/>
            <a:chOff x="0" y="0"/>
            <a:chExt cx="17737090" cy="3512032"/>
          </a:xfrm>
        </p:grpSpPr>
        <p:sp>
          <p:nvSpPr>
            <p:cNvPr id="235" name="Form"/>
            <p:cNvSpPr/>
            <p:nvPr/>
          </p:nvSpPr>
          <p:spPr>
            <a:xfrm rot="10800000" flipH="1">
              <a:off x="0" y="-1"/>
              <a:ext cx="17737091" cy="3512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20853" y="0"/>
                  </a:moveTo>
                  <a:lnTo>
                    <a:pt x="21600" y="5275"/>
                  </a:lnTo>
                  <a:lnTo>
                    <a:pt x="21065" y="5275"/>
                  </a:lnTo>
                  <a:lnTo>
                    <a:pt x="21065" y="5275"/>
                  </a:lnTo>
                  <a:cubicBezTo>
                    <a:pt x="19857" y="14994"/>
                    <a:pt x="15520" y="21600"/>
                    <a:pt x="10694" y="21072"/>
                  </a:cubicBezTo>
                  <a:lnTo>
                    <a:pt x="10694" y="21072"/>
                  </a:lnTo>
                  <a:cubicBezTo>
                    <a:pt x="15122" y="20587"/>
                    <a:pt x="18888" y="14193"/>
                    <a:pt x="19996" y="5275"/>
                  </a:cubicBezTo>
                  <a:lnTo>
                    <a:pt x="19462" y="5275"/>
                  </a:lnTo>
                  <a:close/>
                  <a:moveTo>
                    <a:pt x="10159" y="21101"/>
                  </a:moveTo>
                  <a:cubicBezTo>
                    <a:pt x="4549" y="21101"/>
                    <a:pt x="0" y="11654"/>
                    <a:pt x="0" y="0"/>
                  </a:cubicBezTo>
                  <a:lnTo>
                    <a:pt x="1069" y="0"/>
                  </a:lnTo>
                  <a:cubicBezTo>
                    <a:pt x="1069" y="11654"/>
                    <a:pt x="5618" y="21101"/>
                    <a:pt x="11229" y="211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36" name="Form"/>
            <p:cNvSpPr/>
            <p:nvPr/>
          </p:nvSpPr>
          <p:spPr>
            <a:xfrm rot="10800000" flipH="1">
              <a:off x="0" y="48"/>
              <a:ext cx="9220501" cy="35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21600"/>
                  </a:moveTo>
                  <a:cubicBezTo>
                    <a:pt x="8750" y="21600"/>
                    <a:pt x="0" y="11929"/>
                    <a:pt x="0" y="0"/>
                  </a:cubicBezTo>
                  <a:lnTo>
                    <a:pt x="2057" y="0"/>
                  </a:lnTo>
                  <a:cubicBezTo>
                    <a:pt x="2057" y="11929"/>
                    <a:pt x="10807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37" name="Linien"/>
            <p:cNvSpPr/>
            <p:nvPr/>
          </p:nvSpPr>
          <p:spPr>
            <a:xfrm rot="10800000" flipH="1">
              <a:off x="0" y="48"/>
              <a:ext cx="17737091" cy="35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4" y="21570"/>
                  </a:moveTo>
                  <a:lnTo>
                    <a:pt x="10694" y="21570"/>
                  </a:lnTo>
                  <a:cubicBezTo>
                    <a:pt x="15122" y="21074"/>
                    <a:pt x="18888" y="14529"/>
                    <a:pt x="19996" y="5400"/>
                  </a:cubicBezTo>
                  <a:lnTo>
                    <a:pt x="19462" y="5400"/>
                  </a:lnTo>
                  <a:lnTo>
                    <a:pt x="20853" y="0"/>
                  </a:lnTo>
                  <a:lnTo>
                    <a:pt x="21600" y="5400"/>
                  </a:lnTo>
                  <a:lnTo>
                    <a:pt x="21065" y="5400"/>
                  </a:lnTo>
                  <a:lnTo>
                    <a:pt x="21065" y="5400"/>
                  </a:lnTo>
                  <a:cubicBezTo>
                    <a:pt x="19907" y="14937"/>
                    <a:pt x="15861" y="21600"/>
                    <a:pt x="11229" y="21600"/>
                  </a:cubicBezTo>
                  <a:lnTo>
                    <a:pt x="10159" y="21600"/>
                  </a:lnTo>
                  <a:cubicBezTo>
                    <a:pt x="4549" y="21600"/>
                    <a:pt x="0" y="11929"/>
                    <a:pt x="0" y="0"/>
                  </a:cubicBezTo>
                  <a:lnTo>
                    <a:pt x="1069" y="0"/>
                  </a:lnTo>
                  <a:cubicBezTo>
                    <a:pt x="1069" y="11929"/>
                    <a:pt x="5618" y="21600"/>
                    <a:pt x="11229" y="21600"/>
                  </a:cubicBezTo>
                </a:path>
              </a:pathLst>
            </a:custGeom>
            <a:noFill/>
            <a:ln w="25400" cap="flat">
              <a:solidFill>
                <a:srgbClr val="2F495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</p:grpSp>
      <p:pic>
        <p:nvPicPr>
          <p:cNvPr id="239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064" y="3043065"/>
            <a:ext cx="1293145" cy="12069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Magen"/>
          <p:cNvSpPr/>
          <p:nvPr/>
        </p:nvSpPr>
        <p:spPr>
          <a:xfrm>
            <a:off x="8784009" y="10546005"/>
            <a:ext cx="1237183" cy="120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02" h="19288" extrusionOk="0">
                <a:moveTo>
                  <a:pt x="8753" y="0"/>
                </a:moveTo>
                <a:cubicBezTo>
                  <a:pt x="8290" y="0"/>
                  <a:pt x="7827" y="175"/>
                  <a:pt x="7827" y="525"/>
                </a:cubicBezTo>
                <a:cubicBezTo>
                  <a:pt x="7827" y="3735"/>
                  <a:pt x="9252" y="5310"/>
                  <a:pt x="10596" y="5972"/>
                </a:cubicBezTo>
                <a:cubicBezTo>
                  <a:pt x="10495" y="6392"/>
                  <a:pt x="10413" y="6847"/>
                  <a:pt x="10353" y="7344"/>
                </a:cubicBezTo>
                <a:cubicBezTo>
                  <a:pt x="9781" y="12059"/>
                  <a:pt x="8753" y="12304"/>
                  <a:pt x="7879" y="12358"/>
                </a:cubicBezTo>
                <a:cubicBezTo>
                  <a:pt x="7186" y="11758"/>
                  <a:pt x="6137" y="11379"/>
                  <a:pt x="5001" y="12095"/>
                </a:cubicBezTo>
                <a:cubicBezTo>
                  <a:pt x="4626" y="11992"/>
                  <a:pt x="4203" y="11946"/>
                  <a:pt x="3730" y="11986"/>
                </a:cubicBezTo>
                <a:cubicBezTo>
                  <a:pt x="2641" y="12077"/>
                  <a:pt x="1764" y="12538"/>
                  <a:pt x="1122" y="13355"/>
                </a:cubicBezTo>
                <a:cubicBezTo>
                  <a:pt x="-146" y="14968"/>
                  <a:pt x="-73" y="17541"/>
                  <a:pt x="84" y="18931"/>
                </a:cubicBezTo>
                <a:cubicBezTo>
                  <a:pt x="141" y="19558"/>
                  <a:pt x="1988" y="19281"/>
                  <a:pt x="1924" y="18705"/>
                </a:cubicBezTo>
                <a:cubicBezTo>
                  <a:pt x="1719" y="16885"/>
                  <a:pt x="1954" y="15342"/>
                  <a:pt x="2554" y="14579"/>
                </a:cubicBezTo>
                <a:cubicBezTo>
                  <a:pt x="2851" y="14201"/>
                  <a:pt x="3253" y="13985"/>
                  <a:pt x="3780" y="13921"/>
                </a:cubicBezTo>
                <a:cubicBezTo>
                  <a:pt x="3477" y="17288"/>
                  <a:pt x="10841" y="21600"/>
                  <a:pt x="15438" y="15389"/>
                </a:cubicBezTo>
                <a:cubicBezTo>
                  <a:pt x="21454" y="7260"/>
                  <a:pt x="18416" y="2318"/>
                  <a:pt x="15438" y="1652"/>
                </a:cubicBezTo>
                <a:cubicBezTo>
                  <a:pt x="14372" y="1414"/>
                  <a:pt x="12442" y="1819"/>
                  <a:pt x="11256" y="4137"/>
                </a:cubicBezTo>
                <a:cubicBezTo>
                  <a:pt x="10549" y="3724"/>
                  <a:pt x="9679" y="2761"/>
                  <a:pt x="9679" y="525"/>
                </a:cubicBezTo>
                <a:cubicBezTo>
                  <a:pt x="9679" y="175"/>
                  <a:pt x="9216" y="0"/>
                  <a:pt x="8753" y="0"/>
                </a:cubicBezTo>
                <a:close/>
              </a:path>
            </a:pathLst>
          </a:custGeom>
          <a:solidFill>
            <a:srgbClr val="FFFFFF"/>
          </a:solidFill>
          <a:ln w="762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pic>
        <p:nvPicPr>
          <p:cNvPr id="241" name="Bild" descr="Bil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ußzeilenplatzhalter 2"/>
          <p:cNvSpPr txBox="1"/>
          <p:nvPr/>
        </p:nvSpPr>
        <p:spPr>
          <a:xfrm>
            <a:off x="3839071" y="12863455"/>
            <a:ext cx="8640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Questionnaires und SDC in der Pathologie</a:t>
            </a:r>
          </a:p>
        </p:txBody>
      </p:sp>
      <p:pic>
        <p:nvPicPr>
          <p:cNvPr id="24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507" y="8316396"/>
            <a:ext cx="6112149" cy="403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006" y="5178655"/>
            <a:ext cx="4036767" cy="403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rafik 4" descr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72" y="4256870"/>
            <a:ext cx="7590201" cy="506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19872002" cy="1728000"/>
          </a:xfrm>
          <a:prstGeom prst="rect">
            <a:avLst/>
          </a:prstGeom>
        </p:spPr>
        <p:txBody>
          <a:bodyPr/>
          <a:lstStyle/>
          <a:p>
            <a:r>
              <a:t>Motivation – Utopie</a:t>
            </a:r>
          </a:p>
        </p:txBody>
      </p:sp>
      <p:sp>
        <p:nvSpPr>
          <p:cNvPr id="248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rPr dirty="0"/>
              <a:t>09.10.24</a:t>
            </a:r>
          </a:p>
        </p:txBody>
      </p:sp>
      <p:sp>
        <p:nvSpPr>
          <p:cNvPr id="249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pic>
        <p:nvPicPr>
          <p:cNvPr id="250" name="Grafik 6" descr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75" y="6731434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rafik 9" descr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9368" y="6575382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057" y="330437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feld 10"/>
          <p:cNvSpPr txBox="1"/>
          <p:nvPr/>
        </p:nvSpPr>
        <p:spPr>
          <a:xfrm>
            <a:off x="2356285" y="5885663"/>
            <a:ext cx="2977729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PathoLIS</a:t>
            </a:r>
          </a:p>
        </p:txBody>
      </p:sp>
      <p:sp>
        <p:nvSpPr>
          <p:cNvPr id="254" name="Textfeld 11"/>
          <p:cNvSpPr txBox="1"/>
          <p:nvPr/>
        </p:nvSpPr>
        <p:spPr>
          <a:xfrm>
            <a:off x="13191352" y="5807637"/>
            <a:ext cx="2522662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KIS / PMS</a:t>
            </a:r>
          </a:p>
        </p:txBody>
      </p:sp>
      <p:sp>
        <p:nvSpPr>
          <p:cNvPr id="255" name="Textfeld 12"/>
          <p:cNvSpPr txBox="1"/>
          <p:nvPr/>
        </p:nvSpPr>
        <p:spPr>
          <a:xfrm>
            <a:off x="5319646" y="9080064"/>
            <a:ext cx="7649516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Untersuchungsauftrag mit Probe(n)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572" y="10026352"/>
            <a:ext cx="1905001" cy="190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Pfeil: nach oben gekrümmt 15"/>
          <p:cNvGrpSpPr/>
          <p:nvPr/>
        </p:nvGrpSpPr>
        <p:grpSpPr>
          <a:xfrm>
            <a:off x="2765873" y="8841179"/>
            <a:ext cx="12195615" cy="3512093"/>
            <a:chOff x="0" y="0"/>
            <a:chExt cx="12195614" cy="3512092"/>
          </a:xfrm>
        </p:grpSpPr>
        <p:sp>
          <p:nvSpPr>
            <p:cNvPr id="257" name="Form"/>
            <p:cNvSpPr/>
            <p:nvPr/>
          </p:nvSpPr>
          <p:spPr>
            <a:xfrm flipH="1">
              <a:off x="-1" y="0"/>
              <a:ext cx="12195616" cy="351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2" extrusionOk="0">
                  <a:moveTo>
                    <a:pt x="20356" y="0"/>
                  </a:moveTo>
                  <a:lnTo>
                    <a:pt x="21600" y="5215"/>
                  </a:lnTo>
                  <a:lnTo>
                    <a:pt x="20822" y="5215"/>
                  </a:lnTo>
                  <a:lnTo>
                    <a:pt x="20822" y="5215"/>
                  </a:lnTo>
                  <a:cubicBezTo>
                    <a:pt x="19634" y="15028"/>
                    <a:pt x="15307" y="21600"/>
                    <a:pt x="10567" y="20795"/>
                  </a:cubicBezTo>
                  <a:lnTo>
                    <a:pt x="10567" y="20795"/>
                  </a:lnTo>
                  <a:cubicBezTo>
                    <a:pt x="14729" y="20088"/>
                    <a:pt x="18223" y="13832"/>
                    <a:pt x="19267" y="5215"/>
                  </a:cubicBezTo>
                  <a:lnTo>
                    <a:pt x="18490" y="5215"/>
                  </a:lnTo>
                  <a:close/>
                  <a:moveTo>
                    <a:pt x="9789" y="20861"/>
                  </a:moveTo>
                  <a:cubicBezTo>
                    <a:pt x="4383" y="20861"/>
                    <a:pt x="0" y="11521"/>
                    <a:pt x="0" y="0"/>
                  </a:cubicBezTo>
                  <a:lnTo>
                    <a:pt x="1555" y="0"/>
                  </a:lnTo>
                  <a:cubicBezTo>
                    <a:pt x="1555" y="11521"/>
                    <a:pt x="5938" y="20861"/>
                    <a:pt x="11344" y="208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58" name="Form"/>
            <p:cNvSpPr/>
            <p:nvPr/>
          </p:nvSpPr>
          <p:spPr>
            <a:xfrm flipH="1">
              <a:off x="5790553" y="0"/>
              <a:ext cx="6405062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9" y="21600"/>
                  </a:moveTo>
                  <a:cubicBezTo>
                    <a:pt x="8345" y="21600"/>
                    <a:pt x="0" y="11929"/>
                    <a:pt x="0" y="0"/>
                  </a:cubicBezTo>
                  <a:lnTo>
                    <a:pt x="2961" y="0"/>
                  </a:lnTo>
                  <a:cubicBezTo>
                    <a:pt x="2961" y="11929"/>
                    <a:pt x="11306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59" name="Linien"/>
            <p:cNvSpPr/>
            <p:nvPr/>
          </p:nvSpPr>
          <p:spPr>
            <a:xfrm flipH="1">
              <a:off x="-1" y="0"/>
              <a:ext cx="12195616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7" y="21532"/>
                  </a:moveTo>
                  <a:lnTo>
                    <a:pt x="10567" y="21532"/>
                  </a:lnTo>
                  <a:cubicBezTo>
                    <a:pt x="14729" y="20800"/>
                    <a:pt x="18223" y="14322"/>
                    <a:pt x="19267" y="5400"/>
                  </a:cubicBezTo>
                  <a:lnTo>
                    <a:pt x="18490" y="5400"/>
                  </a:lnTo>
                  <a:lnTo>
                    <a:pt x="20356" y="0"/>
                  </a:lnTo>
                  <a:lnTo>
                    <a:pt x="21600" y="5400"/>
                  </a:lnTo>
                  <a:lnTo>
                    <a:pt x="20822" y="5400"/>
                  </a:lnTo>
                  <a:lnTo>
                    <a:pt x="20822" y="5400"/>
                  </a:lnTo>
                  <a:cubicBezTo>
                    <a:pt x="19707" y="14937"/>
                    <a:pt x="15808" y="21600"/>
                    <a:pt x="11344" y="21600"/>
                  </a:cubicBezTo>
                  <a:lnTo>
                    <a:pt x="9789" y="21600"/>
                  </a:lnTo>
                  <a:cubicBezTo>
                    <a:pt x="4383" y="21600"/>
                    <a:pt x="0" y="11929"/>
                    <a:pt x="0" y="0"/>
                  </a:cubicBezTo>
                  <a:lnTo>
                    <a:pt x="1555" y="0"/>
                  </a:lnTo>
                  <a:cubicBezTo>
                    <a:pt x="1555" y="11929"/>
                    <a:pt x="5938" y="21600"/>
                    <a:pt x="11344" y="21600"/>
                  </a:cubicBezTo>
                </a:path>
              </a:pathLst>
            </a:custGeom>
            <a:noFill/>
            <a:ln w="25400" cap="flat">
              <a:solidFill>
                <a:srgbClr val="2F495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</p:grpSp>
      <p:sp>
        <p:nvSpPr>
          <p:cNvPr id="261" name="Textfeld 16"/>
          <p:cNvSpPr txBox="1"/>
          <p:nvPr/>
        </p:nvSpPr>
        <p:spPr>
          <a:xfrm>
            <a:off x="6936161" y="2540342"/>
            <a:ext cx="4051823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Pathologiebefund</a:t>
            </a:r>
          </a:p>
        </p:txBody>
      </p:sp>
      <p:grpSp>
        <p:nvGrpSpPr>
          <p:cNvPr id="265" name="Pfeil: nach oben gekrümmt 17"/>
          <p:cNvGrpSpPr/>
          <p:nvPr/>
        </p:nvGrpSpPr>
        <p:grpSpPr>
          <a:xfrm>
            <a:off x="2962655" y="2269482"/>
            <a:ext cx="12363498" cy="3512091"/>
            <a:chOff x="0" y="0"/>
            <a:chExt cx="12363496" cy="3512090"/>
          </a:xfrm>
        </p:grpSpPr>
        <p:sp>
          <p:nvSpPr>
            <p:cNvPr id="262" name="Form"/>
            <p:cNvSpPr/>
            <p:nvPr/>
          </p:nvSpPr>
          <p:spPr>
            <a:xfrm rot="10800000" flipH="1">
              <a:off x="0" y="-1"/>
              <a:ext cx="12363497" cy="3512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2" extrusionOk="0">
                  <a:moveTo>
                    <a:pt x="20377" y="0"/>
                  </a:moveTo>
                  <a:lnTo>
                    <a:pt x="21600" y="5218"/>
                  </a:lnTo>
                  <a:lnTo>
                    <a:pt x="20833" y="5218"/>
                  </a:lnTo>
                  <a:cubicBezTo>
                    <a:pt x="19643" y="15026"/>
                    <a:pt x="15317" y="21600"/>
                    <a:pt x="10572" y="20808"/>
                  </a:cubicBezTo>
                  <a:lnTo>
                    <a:pt x="10572" y="20808"/>
                  </a:lnTo>
                  <a:cubicBezTo>
                    <a:pt x="14747" y="20110"/>
                    <a:pt x="18252" y="13848"/>
                    <a:pt x="19299" y="5218"/>
                  </a:cubicBezTo>
                  <a:lnTo>
                    <a:pt x="18532" y="5218"/>
                  </a:lnTo>
                  <a:close/>
                  <a:moveTo>
                    <a:pt x="9805" y="20872"/>
                  </a:moveTo>
                  <a:cubicBezTo>
                    <a:pt x="4390" y="20872"/>
                    <a:pt x="0" y="11527"/>
                    <a:pt x="0" y="0"/>
                  </a:cubicBezTo>
                  <a:lnTo>
                    <a:pt x="1534" y="0"/>
                  </a:lnTo>
                  <a:cubicBezTo>
                    <a:pt x="1534" y="11527"/>
                    <a:pt x="5924" y="20872"/>
                    <a:pt x="11339" y="208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63" name="Form"/>
            <p:cNvSpPr/>
            <p:nvPr/>
          </p:nvSpPr>
          <p:spPr>
            <a:xfrm rot="10800000" flipH="1">
              <a:off x="0" y="106"/>
              <a:ext cx="6490357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8" y="21600"/>
                  </a:moveTo>
                  <a:cubicBezTo>
                    <a:pt x="8362" y="21600"/>
                    <a:pt x="0" y="11929"/>
                    <a:pt x="0" y="0"/>
                  </a:cubicBezTo>
                  <a:lnTo>
                    <a:pt x="2922" y="0"/>
                  </a:lnTo>
                  <a:cubicBezTo>
                    <a:pt x="2922" y="11929"/>
                    <a:pt x="11284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  <p:sp>
          <p:nvSpPr>
            <p:cNvPr id="264" name="Linien"/>
            <p:cNvSpPr/>
            <p:nvPr/>
          </p:nvSpPr>
          <p:spPr>
            <a:xfrm rot="10800000" flipH="1">
              <a:off x="0" y="106"/>
              <a:ext cx="12363497" cy="35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72" y="21534"/>
                  </a:moveTo>
                  <a:lnTo>
                    <a:pt x="10572" y="21534"/>
                  </a:lnTo>
                  <a:cubicBezTo>
                    <a:pt x="14747" y="20812"/>
                    <a:pt x="18252" y="14331"/>
                    <a:pt x="19299" y="5400"/>
                  </a:cubicBezTo>
                  <a:lnTo>
                    <a:pt x="18532" y="5400"/>
                  </a:lnTo>
                  <a:lnTo>
                    <a:pt x="20377" y="0"/>
                  </a:lnTo>
                  <a:lnTo>
                    <a:pt x="21600" y="5400"/>
                  </a:lnTo>
                  <a:lnTo>
                    <a:pt x="20833" y="5400"/>
                  </a:lnTo>
                  <a:cubicBezTo>
                    <a:pt x="19715" y="14937"/>
                    <a:pt x="15810" y="21600"/>
                    <a:pt x="11339" y="21600"/>
                  </a:cubicBezTo>
                  <a:lnTo>
                    <a:pt x="9805" y="21600"/>
                  </a:lnTo>
                  <a:cubicBezTo>
                    <a:pt x="4390" y="21600"/>
                    <a:pt x="0" y="11929"/>
                    <a:pt x="0" y="0"/>
                  </a:cubicBezTo>
                  <a:lnTo>
                    <a:pt x="1534" y="0"/>
                  </a:lnTo>
                  <a:cubicBezTo>
                    <a:pt x="1534" y="11929"/>
                    <a:pt x="5924" y="21600"/>
                    <a:pt x="11339" y="21600"/>
                  </a:cubicBezTo>
                </a:path>
              </a:pathLst>
            </a:custGeom>
            <a:noFill/>
            <a:ln w="25400" cap="flat">
              <a:solidFill>
                <a:srgbClr val="2F495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4C626C"/>
                  </a:solidFill>
                  <a:latin typeface="Fira Sans"/>
                  <a:ea typeface="Fira Sans"/>
                  <a:cs typeface="Fira Sans"/>
                  <a:sym typeface="Fira Sans"/>
                </a:defRPr>
              </a:pPr>
              <a:endParaRPr/>
            </a:p>
          </p:txBody>
        </p:sp>
      </p:grpSp>
      <p:sp>
        <p:nvSpPr>
          <p:cNvPr id="266" name="Pfeil: nach rechts 14"/>
          <p:cNvSpPr/>
          <p:nvPr/>
        </p:nvSpPr>
        <p:spPr>
          <a:xfrm rot="19623499">
            <a:off x="15647722" y="5041279"/>
            <a:ext cx="3250273" cy="9692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2F4951"/>
            </a:solidFill>
            <a:miter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sp>
        <p:nvSpPr>
          <p:cNvPr id="267" name="Pfeil: nach rechts 18"/>
          <p:cNvSpPr/>
          <p:nvPr/>
        </p:nvSpPr>
        <p:spPr>
          <a:xfrm>
            <a:off x="16160701" y="6803094"/>
            <a:ext cx="3110297" cy="9692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2F4951"/>
            </a:solidFill>
            <a:miter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sp>
        <p:nvSpPr>
          <p:cNvPr id="268" name="Pfeil: nach rechts 19"/>
          <p:cNvSpPr/>
          <p:nvPr/>
        </p:nvSpPr>
        <p:spPr>
          <a:xfrm rot="1717896">
            <a:off x="15941735" y="8730788"/>
            <a:ext cx="3014457" cy="9692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2F4951"/>
            </a:solidFill>
            <a:miter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pic>
        <p:nvPicPr>
          <p:cNvPr id="269" name="Picture 4" descr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3478" y="1614743"/>
            <a:ext cx="5741179" cy="403676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Magen"/>
          <p:cNvSpPr/>
          <p:nvPr/>
        </p:nvSpPr>
        <p:spPr>
          <a:xfrm>
            <a:off x="9496931" y="10331384"/>
            <a:ext cx="1237184" cy="120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02" h="19288" extrusionOk="0">
                <a:moveTo>
                  <a:pt x="8753" y="0"/>
                </a:moveTo>
                <a:cubicBezTo>
                  <a:pt x="8290" y="0"/>
                  <a:pt x="7827" y="175"/>
                  <a:pt x="7827" y="525"/>
                </a:cubicBezTo>
                <a:cubicBezTo>
                  <a:pt x="7827" y="3735"/>
                  <a:pt x="9252" y="5310"/>
                  <a:pt x="10596" y="5972"/>
                </a:cubicBezTo>
                <a:cubicBezTo>
                  <a:pt x="10495" y="6392"/>
                  <a:pt x="10413" y="6847"/>
                  <a:pt x="10353" y="7344"/>
                </a:cubicBezTo>
                <a:cubicBezTo>
                  <a:pt x="9781" y="12059"/>
                  <a:pt x="8753" y="12304"/>
                  <a:pt x="7879" y="12358"/>
                </a:cubicBezTo>
                <a:cubicBezTo>
                  <a:pt x="7186" y="11758"/>
                  <a:pt x="6137" y="11379"/>
                  <a:pt x="5001" y="12095"/>
                </a:cubicBezTo>
                <a:cubicBezTo>
                  <a:pt x="4626" y="11992"/>
                  <a:pt x="4203" y="11946"/>
                  <a:pt x="3730" y="11986"/>
                </a:cubicBezTo>
                <a:cubicBezTo>
                  <a:pt x="2641" y="12077"/>
                  <a:pt x="1764" y="12538"/>
                  <a:pt x="1122" y="13355"/>
                </a:cubicBezTo>
                <a:cubicBezTo>
                  <a:pt x="-146" y="14968"/>
                  <a:pt x="-73" y="17541"/>
                  <a:pt x="84" y="18931"/>
                </a:cubicBezTo>
                <a:cubicBezTo>
                  <a:pt x="141" y="19558"/>
                  <a:pt x="1988" y="19281"/>
                  <a:pt x="1924" y="18705"/>
                </a:cubicBezTo>
                <a:cubicBezTo>
                  <a:pt x="1719" y="16885"/>
                  <a:pt x="1954" y="15342"/>
                  <a:pt x="2554" y="14579"/>
                </a:cubicBezTo>
                <a:cubicBezTo>
                  <a:pt x="2851" y="14201"/>
                  <a:pt x="3253" y="13985"/>
                  <a:pt x="3780" y="13921"/>
                </a:cubicBezTo>
                <a:cubicBezTo>
                  <a:pt x="3477" y="17288"/>
                  <a:pt x="10841" y="21600"/>
                  <a:pt x="15438" y="15389"/>
                </a:cubicBezTo>
                <a:cubicBezTo>
                  <a:pt x="21454" y="7260"/>
                  <a:pt x="18416" y="2318"/>
                  <a:pt x="15438" y="1652"/>
                </a:cubicBezTo>
                <a:cubicBezTo>
                  <a:pt x="14372" y="1414"/>
                  <a:pt x="12442" y="1819"/>
                  <a:pt x="11256" y="4137"/>
                </a:cubicBezTo>
                <a:cubicBezTo>
                  <a:pt x="10549" y="3724"/>
                  <a:pt x="9679" y="2761"/>
                  <a:pt x="9679" y="525"/>
                </a:cubicBezTo>
                <a:cubicBezTo>
                  <a:pt x="9679" y="175"/>
                  <a:pt x="9216" y="0"/>
                  <a:pt x="8753" y="0"/>
                </a:cubicBezTo>
                <a:close/>
              </a:path>
            </a:pathLst>
          </a:custGeom>
          <a:solidFill>
            <a:srgbClr val="FFFFFF"/>
          </a:solidFill>
          <a:ln w="762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4C626C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endParaRPr/>
          </a:p>
        </p:txBody>
      </p:sp>
      <p:pic>
        <p:nvPicPr>
          <p:cNvPr id="271" name="Bild" descr="Bil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ußzeilenplatzhalter 2"/>
          <p:cNvSpPr txBox="1"/>
          <p:nvPr/>
        </p:nvSpPr>
        <p:spPr>
          <a:xfrm>
            <a:off x="3839071" y="12863455"/>
            <a:ext cx="124701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Vom fachlichen Anwender in der Pathologie zum elektronischen Pathologie-Befund – Eine Lösungsreise</a:t>
            </a:r>
          </a:p>
        </p:txBody>
      </p:sp>
      <p:sp>
        <p:nvSpPr>
          <p:cNvPr id="275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09.10.24</a:t>
            </a:r>
          </a:p>
        </p:txBody>
      </p:sp>
      <p:sp>
        <p:nvSpPr>
          <p:cNvPr id="27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77" name="Screenshot 2018-06-19 16.33.33.png" descr="Screenshot 2018-06-19 16.33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40" y="14344"/>
            <a:ext cx="11395075" cy="12590463"/>
          </a:xfrm>
          <a:prstGeom prst="rect">
            <a:avLst/>
          </a:prstGeom>
          <a:ln w="12700">
            <a:miter lim="400000"/>
          </a:ln>
          <a:effectLst>
            <a:outerShdw blurRad="355600" dist="177800" dir="16200000" rotWithShape="0">
              <a:srgbClr val="000000">
                <a:alpha val="69999"/>
              </a:srgbClr>
            </a:outerShdw>
          </a:effectLst>
        </p:spPr>
      </p:pic>
      <p:pic>
        <p:nvPicPr>
          <p:cNvPr id="278" name="Screenshot 2018-06-19 16.44.06.png" descr="Screenshot 2018-06-19 16.44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071" y="323005"/>
            <a:ext cx="11229976" cy="12592050"/>
          </a:xfrm>
          <a:prstGeom prst="rect">
            <a:avLst/>
          </a:prstGeom>
          <a:ln w="12700">
            <a:miter lim="400000"/>
          </a:ln>
          <a:effectLst>
            <a:outerShdw blurRad="355600" dist="177800" dir="16200000" rotWithShape="0">
              <a:srgbClr val="000000">
                <a:alpha val="69999"/>
              </a:srgbClr>
            </a:outerShdw>
          </a:effectLst>
        </p:spPr>
      </p:pic>
      <p:pic>
        <p:nvPicPr>
          <p:cNvPr id="279" name="Screenshot 2018-06-19 16.44.26.png" descr="Screenshot 2018-06-19 16.44.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971" y="800945"/>
            <a:ext cx="11290300" cy="6165851"/>
          </a:xfrm>
          <a:prstGeom prst="rect">
            <a:avLst/>
          </a:prstGeom>
          <a:ln w="12700">
            <a:miter lim="400000"/>
          </a:ln>
          <a:effectLst>
            <a:outerShdw blurRad="355600" dist="177800" dir="16200000" rotWithShape="0">
              <a:srgbClr val="000000">
                <a:alpha val="69999"/>
              </a:srgbClr>
            </a:outerShdw>
          </a:effectLst>
        </p:spPr>
      </p:pic>
      <p:sp>
        <p:nvSpPr>
          <p:cNvPr id="280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21779858" cy="1728000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Motivation – Variabilität und Konstanz des Pathologiebefunds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Fußzeilenplatzhalter 2"/>
          <p:cNvSpPr txBox="1"/>
          <p:nvPr/>
        </p:nvSpPr>
        <p:spPr>
          <a:xfrm>
            <a:off x="3839071" y="12863455"/>
            <a:ext cx="86400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Vom fachlichen Anwender in der Pathologie zum elektronischen Pathologie-Befund – Eine Lösungsreise</a:t>
            </a:r>
          </a:p>
        </p:txBody>
      </p:sp>
      <p:sp>
        <p:nvSpPr>
          <p:cNvPr id="284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09.10.24</a:t>
            </a:r>
          </a:p>
        </p:txBody>
      </p:sp>
      <p:sp>
        <p:nvSpPr>
          <p:cNvPr id="28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86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40" y="81756"/>
            <a:ext cx="9772651" cy="1355248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Form"/>
          <p:cNvSpPr/>
          <p:nvPr/>
        </p:nvSpPr>
        <p:spPr>
          <a:xfrm>
            <a:off x="4892675" y="14287"/>
            <a:ext cx="11312525" cy="451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0" y="0"/>
                </a:moveTo>
                <a:cubicBezTo>
                  <a:pt x="193" y="0"/>
                  <a:pt x="0" y="483"/>
                  <a:pt x="0" y="1080"/>
                </a:cubicBezTo>
                <a:lnTo>
                  <a:pt x="0" y="20520"/>
                </a:lnTo>
                <a:cubicBezTo>
                  <a:pt x="0" y="21117"/>
                  <a:pt x="193" y="21600"/>
                  <a:pt x="430" y="21600"/>
                </a:cubicBezTo>
                <a:lnTo>
                  <a:pt x="18455" y="21600"/>
                </a:lnTo>
                <a:cubicBezTo>
                  <a:pt x="18693" y="21600"/>
                  <a:pt x="18886" y="21117"/>
                  <a:pt x="18886" y="20520"/>
                </a:cubicBezTo>
                <a:lnTo>
                  <a:pt x="18886" y="13296"/>
                </a:lnTo>
                <a:lnTo>
                  <a:pt x="21600" y="11135"/>
                </a:lnTo>
                <a:lnTo>
                  <a:pt x="18886" y="8975"/>
                </a:lnTo>
                <a:lnTo>
                  <a:pt x="18886" y="1080"/>
                </a:lnTo>
                <a:cubicBezTo>
                  <a:pt x="18886" y="483"/>
                  <a:pt x="18693" y="0"/>
                  <a:pt x="18455" y="0"/>
                </a:cubicBezTo>
                <a:lnTo>
                  <a:pt x="430" y="0"/>
                </a:lnTo>
                <a:close/>
              </a:path>
            </a:pathLst>
          </a:custGeom>
          <a:ln w="25400">
            <a:solidFill>
              <a:srgbClr val="00F929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8" name="Behandlungskontext"/>
          <p:cNvSpPr txBox="1"/>
          <p:nvPr/>
        </p:nvSpPr>
        <p:spPr>
          <a:xfrm>
            <a:off x="16271875" y="2090737"/>
            <a:ext cx="275828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Behandlungskontext</a:t>
            </a:r>
          </a:p>
        </p:txBody>
      </p:sp>
      <p:sp>
        <p:nvSpPr>
          <p:cNvPr id="289" name="Form"/>
          <p:cNvSpPr/>
          <p:nvPr/>
        </p:nvSpPr>
        <p:spPr>
          <a:xfrm>
            <a:off x="4892675" y="4557712"/>
            <a:ext cx="11312525" cy="398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4" y="0"/>
                </a:moveTo>
                <a:cubicBezTo>
                  <a:pt x="167" y="0"/>
                  <a:pt x="0" y="4740"/>
                  <a:pt x="0" y="10575"/>
                </a:cubicBezTo>
                <a:lnTo>
                  <a:pt x="0" y="11025"/>
                </a:lnTo>
                <a:cubicBezTo>
                  <a:pt x="0" y="16860"/>
                  <a:pt x="167" y="21600"/>
                  <a:pt x="374" y="21600"/>
                </a:cubicBezTo>
                <a:lnTo>
                  <a:pt x="18513" y="21600"/>
                </a:lnTo>
                <a:cubicBezTo>
                  <a:pt x="18586" y="21600"/>
                  <a:pt x="18653" y="20981"/>
                  <a:pt x="18711" y="19948"/>
                </a:cubicBezTo>
                <a:lnTo>
                  <a:pt x="21600" y="11304"/>
                </a:lnTo>
                <a:lnTo>
                  <a:pt x="18739" y="2231"/>
                </a:lnTo>
                <a:cubicBezTo>
                  <a:pt x="18676" y="853"/>
                  <a:pt x="18598" y="0"/>
                  <a:pt x="18513" y="0"/>
                </a:cubicBezTo>
                <a:lnTo>
                  <a:pt x="374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0" name="Material"/>
          <p:cNvSpPr txBox="1"/>
          <p:nvPr/>
        </p:nvSpPr>
        <p:spPr>
          <a:xfrm>
            <a:off x="16363950" y="4578349"/>
            <a:ext cx="113159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Material</a:t>
            </a:r>
          </a:p>
        </p:txBody>
      </p:sp>
      <p:sp>
        <p:nvSpPr>
          <p:cNvPr id="291" name="Form"/>
          <p:cNvSpPr/>
          <p:nvPr/>
        </p:nvSpPr>
        <p:spPr>
          <a:xfrm>
            <a:off x="4918075" y="4926012"/>
            <a:ext cx="11341100" cy="684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3" y="0"/>
                </a:moveTo>
                <a:cubicBezTo>
                  <a:pt x="167" y="0"/>
                  <a:pt x="0" y="2764"/>
                  <a:pt x="0" y="6166"/>
                </a:cubicBezTo>
                <a:lnTo>
                  <a:pt x="0" y="15446"/>
                </a:lnTo>
                <a:cubicBezTo>
                  <a:pt x="0" y="18849"/>
                  <a:pt x="167" y="21600"/>
                  <a:pt x="373" y="21600"/>
                </a:cubicBezTo>
                <a:lnTo>
                  <a:pt x="18465" y="21600"/>
                </a:lnTo>
                <a:cubicBezTo>
                  <a:pt x="18664" y="21600"/>
                  <a:pt x="18824" y="19032"/>
                  <a:pt x="18836" y="15797"/>
                </a:cubicBezTo>
                <a:lnTo>
                  <a:pt x="21600" y="11457"/>
                </a:lnTo>
                <a:lnTo>
                  <a:pt x="18838" y="7117"/>
                </a:lnTo>
                <a:lnTo>
                  <a:pt x="18838" y="6166"/>
                </a:lnTo>
                <a:cubicBezTo>
                  <a:pt x="18838" y="2764"/>
                  <a:pt x="18671" y="0"/>
                  <a:pt x="18465" y="0"/>
                </a:cubicBezTo>
                <a:lnTo>
                  <a:pt x="373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" name="Klinische Angaben"/>
          <p:cNvSpPr txBox="1"/>
          <p:nvPr/>
        </p:nvSpPr>
        <p:spPr>
          <a:xfrm>
            <a:off x="16397287" y="5146674"/>
            <a:ext cx="24625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Klinische Angaben</a:t>
            </a:r>
          </a:p>
        </p:txBody>
      </p:sp>
      <p:sp>
        <p:nvSpPr>
          <p:cNvPr id="293" name="Form"/>
          <p:cNvSpPr/>
          <p:nvPr/>
        </p:nvSpPr>
        <p:spPr>
          <a:xfrm>
            <a:off x="5045075" y="6018212"/>
            <a:ext cx="11245850" cy="1163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" y="0"/>
                </a:moveTo>
                <a:cubicBezTo>
                  <a:pt x="168" y="0"/>
                  <a:pt x="0" y="1628"/>
                  <a:pt x="0" y="3632"/>
                </a:cubicBezTo>
                <a:lnTo>
                  <a:pt x="0" y="17968"/>
                </a:lnTo>
                <a:cubicBezTo>
                  <a:pt x="0" y="19972"/>
                  <a:pt x="168" y="21600"/>
                  <a:pt x="376" y="21600"/>
                </a:cubicBezTo>
                <a:lnTo>
                  <a:pt x="18622" y="21600"/>
                </a:lnTo>
                <a:cubicBezTo>
                  <a:pt x="18830" y="21600"/>
                  <a:pt x="18998" y="19972"/>
                  <a:pt x="18998" y="17968"/>
                </a:cubicBezTo>
                <a:lnTo>
                  <a:pt x="18998" y="15493"/>
                </a:lnTo>
                <a:lnTo>
                  <a:pt x="21600" y="11890"/>
                </a:lnTo>
                <a:lnTo>
                  <a:pt x="18998" y="8295"/>
                </a:lnTo>
                <a:lnTo>
                  <a:pt x="18998" y="3632"/>
                </a:lnTo>
                <a:cubicBezTo>
                  <a:pt x="18998" y="1628"/>
                  <a:pt x="18830" y="0"/>
                  <a:pt x="18622" y="0"/>
                </a:cubicBezTo>
                <a:lnTo>
                  <a:pt x="376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4" name="Makroskopie"/>
          <p:cNvSpPr txBox="1"/>
          <p:nvPr/>
        </p:nvSpPr>
        <p:spPr>
          <a:xfrm>
            <a:off x="16383000" y="6421437"/>
            <a:ext cx="168850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Makroskopie</a:t>
            </a:r>
          </a:p>
        </p:txBody>
      </p:sp>
      <p:sp>
        <p:nvSpPr>
          <p:cNvPr id="295" name="Form"/>
          <p:cNvSpPr/>
          <p:nvPr/>
        </p:nvSpPr>
        <p:spPr>
          <a:xfrm>
            <a:off x="4992687" y="7278687"/>
            <a:ext cx="11312526" cy="284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0" y="0"/>
                </a:moveTo>
                <a:cubicBezTo>
                  <a:pt x="193" y="0"/>
                  <a:pt x="0" y="767"/>
                  <a:pt x="0" y="1713"/>
                </a:cubicBezTo>
                <a:lnTo>
                  <a:pt x="0" y="19887"/>
                </a:lnTo>
                <a:cubicBezTo>
                  <a:pt x="0" y="20833"/>
                  <a:pt x="193" y="21600"/>
                  <a:pt x="430" y="21600"/>
                </a:cubicBezTo>
                <a:lnTo>
                  <a:pt x="18455" y="21600"/>
                </a:lnTo>
                <a:cubicBezTo>
                  <a:pt x="18693" y="21600"/>
                  <a:pt x="18886" y="20833"/>
                  <a:pt x="18886" y="19887"/>
                </a:cubicBezTo>
                <a:lnTo>
                  <a:pt x="18886" y="6694"/>
                </a:lnTo>
                <a:lnTo>
                  <a:pt x="21600" y="4997"/>
                </a:lnTo>
                <a:lnTo>
                  <a:pt x="18886" y="3299"/>
                </a:lnTo>
                <a:lnTo>
                  <a:pt x="18886" y="1713"/>
                </a:lnTo>
                <a:cubicBezTo>
                  <a:pt x="18886" y="767"/>
                  <a:pt x="18693" y="0"/>
                  <a:pt x="18455" y="0"/>
                </a:cubicBezTo>
                <a:lnTo>
                  <a:pt x="430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Mikroskopie"/>
          <p:cNvSpPr txBox="1"/>
          <p:nvPr/>
        </p:nvSpPr>
        <p:spPr>
          <a:xfrm>
            <a:off x="16435387" y="7696199"/>
            <a:ext cx="161528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Mikroskopie</a:t>
            </a:r>
          </a:p>
        </p:txBody>
      </p:sp>
      <p:sp>
        <p:nvSpPr>
          <p:cNvPr id="297" name="Form"/>
          <p:cNvSpPr/>
          <p:nvPr/>
        </p:nvSpPr>
        <p:spPr>
          <a:xfrm>
            <a:off x="5026025" y="10220325"/>
            <a:ext cx="11217275" cy="2135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7" y="0"/>
                </a:moveTo>
                <a:cubicBezTo>
                  <a:pt x="169" y="0"/>
                  <a:pt x="0" y="887"/>
                  <a:pt x="0" y="1979"/>
                </a:cubicBezTo>
                <a:lnTo>
                  <a:pt x="0" y="19621"/>
                </a:lnTo>
                <a:cubicBezTo>
                  <a:pt x="0" y="20713"/>
                  <a:pt x="169" y="21600"/>
                  <a:pt x="377" y="21600"/>
                </a:cubicBezTo>
                <a:lnTo>
                  <a:pt x="18668" y="21600"/>
                </a:lnTo>
                <a:cubicBezTo>
                  <a:pt x="18876" y="21600"/>
                  <a:pt x="19045" y="20713"/>
                  <a:pt x="19045" y="19621"/>
                </a:cubicBezTo>
                <a:lnTo>
                  <a:pt x="19045" y="11157"/>
                </a:lnTo>
                <a:lnTo>
                  <a:pt x="21600" y="8705"/>
                </a:lnTo>
                <a:lnTo>
                  <a:pt x="19045" y="6253"/>
                </a:lnTo>
                <a:lnTo>
                  <a:pt x="19045" y="1979"/>
                </a:lnTo>
                <a:cubicBezTo>
                  <a:pt x="19045" y="887"/>
                  <a:pt x="18876" y="0"/>
                  <a:pt x="18668" y="0"/>
                </a:cubicBezTo>
                <a:lnTo>
                  <a:pt x="377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8" name="Diagnose"/>
          <p:cNvSpPr txBox="1"/>
          <p:nvPr/>
        </p:nvSpPr>
        <p:spPr>
          <a:xfrm>
            <a:off x="16384587" y="10815637"/>
            <a:ext cx="12193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Diagnose</a:t>
            </a:r>
          </a:p>
        </p:txBody>
      </p:sp>
      <p:sp>
        <p:nvSpPr>
          <p:cNvPr id="299" name="Form"/>
          <p:cNvSpPr/>
          <p:nvPr/>
        </p:nvSpPr>
        <p:spPr>
          <a:xfrm>
            <a:off x="4940300" y="12117387"/>
            <a:ext cx="11293475" cy="13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022" y="9324"/>
                </a:lnTo>
                <a:lnTo>
                  <a:pt x="374" y="9324"/>
                </a:lnTo>
                <a:cubicBezTo>
                  <a:pt x="168" y="9324"/>
                  <a:pt x="0" y="10692"/>
                  <a:pt x="0" y="12375"/>
                </a:cubicBezTo>
                <a:lnTo>
                  <a:pt x="0" y="18550"/>
                </a:lnTo>
                <a:cubicBezTo>
                  <a:pt x="0" y="20233"/>
                  <a:pt x="168" y="21600"/>
                  <a:pt x="374" y="21600"/>
                </a:cubicBezTo>
                <a:lnTo>
                  <a:pt x="18544" y="21600"/>
                </a:lnTo>
                <a:cubicBezTo>
                  <a:pt x="18750" y="21600"/>
                  <a:pt x="18918" y="20233"/>
                  <a:pt x="18918" y="18550"/>
                </a:cubicBezTo>
                <a:lnTo>
                  <a:pt x="18918" y="15357"/>
                </a:lnTo>
                <a:lnTo>
                  <a:pt x="21600" y="0"/>
                </a:lnTo>
                <a:close/>
              </a:path>
            </a:pathLst>
          </a:custGeom>
          <a:ln w="25400">
            <a:solidFill>
              <a:srgbClr val="00F942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0" name="Behandlungskontext"/>
          <p:cNvSpPr txBox="1"/>
          <p:nvPr/>
        </p:nvSpPr>
        <p:spPr>
          <a:xfrm>
            <a:off x="16221075" y="11828462"/>
            <a:ext cx="275828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Behandlungskontext</a:t>
            </a:r>
          </a:p>
        </p:txBody>
      </p:sp>
      <p:sp>
        <p:nvSpPr>
          <p:cNvPr id="301" name="Rechteck"/>
          <p:cNvSpPr/>
          <p:nvPr/>
        </p:nvSpPr>
        <p:spPr>
          <a:xfrm>
            <a:off x="9421812" y="3951287"/>
            <a:ext cx="2492376" cy="503238"/>
          </a:xfrm>
          <a:prstGeom prst="rect">
            <a:avLst/>
          </a:prstGeom>
          <a:solidFill>
            <a:srgbClr val="18A2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2" name="Kommentar"/>
          <p:cNvSpPr txBox="1"/>
          <p:nvPr/>
        </p:nvSpPr>
        <p:spPr>
          <a:xfrm>
            <a:off x="16182975" y="11558587"/>
            <a:ext cx="158045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Kommentar</a:t>
            </a:r>
          </a:p>
        </p:txBody>
      </p:sp>
      <p:sp>
        <p:nvSpPr>
          <p:cNvPr id="303" name="Form"/>
          <p:cNvSpPr/>
          <p:nvPr/>
        </p:nvSpPr>
        <p:spPr>
          <a:xfrm>
            <a:off x="3827462" y="6381750"/>
            <a:ext cx="3624263" cy="43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2418" y="0"/>
                  <a:pt x="2249" y="1409"/>
                  <a:pt x="2249" y="3148"/>
                </a:cubicBezTo>
                <a:lnTo>
                  <a:pt x="2249" y="5233"/>
                </a:lnTo>
                <a:lnTo>
                  <a:pt x="0" y="8361"/>
                </a:lnTo>
                <a:lnTo>
                  <a:pt x="2249" y="11469"/>
                </a:lnTo>
                <a:lnTo>
                  <a:pt x="2249" y="18452"/>
                </a:lnTo>
                <a:cubicBezTo>
                  <a:pt x="2249" y="20191"/>
                  <a:pt x="2418" y="21600"/>
                  <a:pt x="2627" y="21600"/>
                </a:cubicBezTo>
                <a:lnTo>
                  <a:pt x="21222" y="21600"/>
                </a:lnTo>
                <a:cubicBezTo>
                  <a:pt x="21431" y="21600"/>
                  <a:pt x="21600" y="20191"/>
                  <a:pt x="21600" y="18452"/>
                </a:cubicBezTo>
                <a:lnTo>
                  <a:pt x="21600" y="3148"/>
                </a:lnTo>
                <a:cubicBezTo>
                  <a:pt x="21600" y="1409"/>
                  <a:pt x="21431" y="0"/>
                  <a:pt x="21222" y="0"/>
                </a:cubicBezTo>
                <a:lnTo>
                  <a:pt x="2627" y="0"/>
                </a:lnTo>
                <a:close/>
              </a:path>
            </a:pathLst>
          </a:custGeom>
          <a:ln w="25400">
            <a:solidFill>
              <a:srgbClr val="FF2B26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4" name="Lokalisation"/>
          <p:cNvSpPr txBox="1"/>
          <p:nvPr/>
        </p:nvSpPr>
        <p:spPr>
          <a:xfrm>
            <a:off x="1689100" y="6386512"/>
            <a:ext cx="164266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Lokalisation</a:t>
            </a:r>
          </a:p>
        </p:txBody>
      </p:sp>
      <p:sp>
        <p:nvSpPr>
          <p:cNvPr id="305" name="Form"/>
          <p:cNvSpPr/>
          <p:nvPr/>
        </p:nvSpPr>
        <p:spPr>
          <a:xfrm>
            <a:off x="3914775" y="6381750"/>
            <a:ext cx="6523038" cy="1025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71" y="0"/>
                </a:moveTo>
                <a:cubicBezTo>
                  <a:pt x="16855" y="0"/>
                  <a:pt x="16761" y="599"/>
                  <a:pt x="16761" y="1338"/>
                </a:cubicBezTo>
                <a:lnTo>
                  <a:pt x="16761" y="6673"/>
                </a:lnTo>
                <a:lnTo>
                  <a:pt x="0" y="21600"/>
                </a:lnTo>
                <a:lnTo>
                  <a:pt x="16983" y="9182"/>
                </a:lnTo>
                <a:lnTo>
                  <a:pt x="21390" y="9182"/>
                </a:lnTo>
                <a:cubicBezTo>
                  <a:pt x="21506" y="9182"/>
                  <a:pt x="21600" y="8583"/>
                  <a:pt x="21600" y="7844"/>
                </a:cubicBezTo>
                <a:lnTo>
                  <a:pt x="21600" y="1338"/>
                </a:lnTo>
                <a:cubicBezTo>
                  <a:pt x="21600" y="599"/>
                  <a:pt x="21506" y="0"/>
                  <a:pt x="21390" y="0"/>
                </a:cubicBezTo>
                <a:lnTo>
                  <a:pt x="16971" y="0"/>
                </a:lnTo>
                <a:close/>
              </a:path>
            </a:pathLst>
          </a:custGeom>
          <a:ln w="25400">
            <a:solidFill>
              <a:srgbClr val="FF2B26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6" name="Länge"/>
          <p:cNvSpPr txBox="1"/>
          <p:nvPr/>
        </p:nvSpPr>
        <p:spPr>
          <a:xfrm>
            <a:off x="2609850" y="7113587"/>
            <a:ext cx="81294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Länge</a:t>
            </a:r>
          </a:p>
        </p:txBody>
      </p:sp>
      <p:sp>
        <p:nvSpPr>
          <p:cNvPr id="307" name="Form"/>
          <p:cNvSpPr/>
          <p:nvPr/>
        </p:nvSpPr>
        <p:spPr>
          <a:xfrm>
            <a:off x="4506912" y="10617200"/>
            <a:ext cx="3625851" cy="43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2418" y="0"/>
                  <a:pt x="2249" y="1409"/>
                  <a:pt x="2249" y="3148"/>
                </a:cubicBezTo>
                <a:lnTo>
                  <a:pt x="2249" y="5233"/>
                </a:lnTo>
                <a:lnTo>
                  <a:pt x="0" y="8361"/>
                </a:lnTo>
                <a:lnTo>
                  <a:pt x="2249" y="11469"/>
                </a:lnTo>
                <a:lnTo>
                  <a:pt x="2249" y="18452"/>
                </a:lnTo>
                <a:cubicBezTo>
                  <a:pt x="2249" y="20191"/>
                  <a:pt x="2418" y="21600"/>
                  <a:pt x="2627" y="21600"/>
                </a:cubicBezTo>
                <a:lnTo>
                  <a:pt x="21222" y="21600"/>
                </a:lnTo>
                <a:cubicBezTo>
                  <a:pt x="21431" y="21600"/>
                  <a:pt x="21600" y="20191"/>
                  <a:pt x="21600" y="18452"/>
                </a:cubicBezTo>
                <a:lnTo>
                  <a:pt x="21600" y="3148"/>
                </a:lnTo>
                <a:cubicBezTo>
                  <a:pt x="21600" y="1409"/>
                  <a:pt x="21431" y="0"/>
                  <a:pt x="21222" y="0"/>
                </a:cubicBezTo>
                <a:lnTo>
                  <a:pt x="2627" y="0"/>
                </a:lnTo>
                <a:close/>
              </a:path>
            </a:pathLst>
          </a:custGeom>
          <a:ln w="25400">
            <a:solidFill>
              <a:srgbClr val="FF2B26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Histolog.Typ"/>
          <p:cNvSpPr txBox="1"/>
          <p:nvPr/>
        </p:nvSpPr>
        <p:spPr>
          <a:xfrm>
            <a:off x="2341562" y="10621962"/>
            <a:ext cx="168716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Histolog.Typ</a:t>
            </a:r>
          </a:p>
        </p:txBody>
      </p:sp>
      <p:sp>
        <p:nvSpPr>
          <p:cNvPr id="309" name="Form"/>
          <p:cNvSpPr/>
          <p:nvPr/>
        </p:nvSpPr>
        <p:spPr>
          <a:xfrm>
            <a:off x="3484562" y="10583862"/>
            <a:ext cx="8863014" cy="93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25" y="0"/>
                </a:moveTo>
                <a:cubicBezTo>
                  <a:pt x="11539" y="0"/>
                  <a:pt x="11470" y="654"/>
                  <a:pt x="11470" y="1461"/>
                </a:cubicBezTo>
                <a:lnTo>
                  <a:pt x="11470" y="7276"/>
                </a:lnTo>
                <a:lnTo>
                  <a:pt x="0" y="21600"/>
                </a:lnTo>
                <a:lnTo>
                  <a:pt x="11641" y="10024"/>
                </a:lnTo>
                <a:lnTo>
                  <a:pt x="21445" y="10024"/>
                </a:lnTo>
                <a:cubicBezTo>
                  <a:pt x="21531" y="10024"/>
                  <a:pt x="21600" y="9370"/>
                  <a:pt x="21600" y="8563"/>
                </a:cubicBezTo>
                <a:lnTo>
                  <a:pt x="21600" y="1461"/>
                </a:lnTo>
                <a:cubicBezTo>
                  <a:pt x="21600" y="654"/>
                  <a:pt x="21531" y="0"/>
                  <a:pt x="21445" y="0"/>
                </a:cubicBezTo>
                <a:lnTo>
                  <a:pt x="11625" y="0"/>
                </a:lnTo>
                <a:close/>
              </a:path>
            </a:pathLst>
          </a:custGeom>
          <a:ln w="25400">
            <a:solidFill>
              <a:srgbClr val="FF2B26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0" name="Grading"/>
          <p:cNvSpPr txBox="1"/>
          <p:nvPr/>
        </p:nvSpPr>
        <p:spPr>
          <a:xfrm>
            <a:off x="1847850" y="11315699"/>
            <a:ext cx="107369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Grading</a:t>
            </a:r>
          </a:p>
        </p:txBody>
      </p:sp>
      <p:sp>
        <p:nvSpPr>
          <p:cNvPr id="311" name="Form"/>
          <p:cNvSpPr/>
          <p:nvPr/>
        </p:nvSpPr>
        <p:spPr>
          <a:xfrm>
            <a:off x="3190875" y="11110912"/>
            <a:ext cx="5287963" cy="1038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24" y="0"/>
                </a:moveTo>
                <a:cubicBezTo>
                  <a:pt x="8481" y="0"/>
                  <a:pt x="8365" y="591"/>
                  <a:pt x="8365" y="1321"/>
                </a:cubicBezTo>
                <a:lnTo>
                  <a:pt x="8365" y="5772"/>
                </a:lnTo>
                <a:lnTo>
                  <a:pt x="0" y="21600"/>
                </a:lnTo>
                <a:lnTo>
                  <a:pt x="9429" y="9066"/>
                </a:lnTo>
                <a:lnTo>
                  <a:pt x="21341" y="9066"/>
                </a:lnTo>
                <a:cubicBezTo>
                  <a:pt x="21484" y="9066"/>
                  <a:pt x="21600" y="8475"/>
                  <a:pt x="21600" y="7745"/>
                </a:cubicBezTo>
                <a:lnTo>
                  <a:pt x="21600" y="1321"/>
                </a:lnTo>
                <a:cubicBezTo>
                  <a:pt x="21600" y="591"/>
                  <a:pt x="21484" y="0"/>
                  <a:pt x="21341" y="0"/>
                </a:cubicBezTo>
                <a:lnTo>
                  <a:pt x="8624" y="0"/>
                </a:lnTo>
                <a:close/>
              </a:path>
            </a:pathLst>
          </a:custGeom>
          <a:ln w="25400">
            <a:solidFill>
              <a:srgbClr val="FF2B26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2" name="Klassifikation"/>
          <p:cNvSpPr txBox="1"/>
          <p:nvPr/>
        </p:nvSpPr>
        <p:spPr>
          <a:xfrm>
            <a:off x="771525" y="11991974"/>
            <a:ext cx="182319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Klassifikation</a:t>
            </a:r>
          </a:p>
        </p:txBody>
      </p:sp>
      <p:sp>
        <p:nvSpPr>
          <p:cNvPr id="313" name="Form"/>
          <p:cNvSpPr/>
          <p:nvPr/>
        </p:nvSpPr>
        <p:spPr>
          <a:xfrm>
            <a:off x="5026025" y="11649075"/>
            <a:ext cx="11283950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" y="0"/>
                </a:moveTo>
                <a:cubicBezTo>
                  <a:pt x="54" y="0"/>
                  <a:pt x="0" y="970"/>
                  <a:pt x="0" y="2167"/>
                </a:cubicBezTo>
                <a:lnTo>
                  <a:pt x="0" y="19433"/>
                </a:lnTo>
                <a:cubicBezTo>
                  <a:pt x="0" y="20630"/>
                  <a:pt x="54" y="21600"/>
                  <a:pt x="122" y="21600"/>
                </a:cubicBezTo>
                <a:lnTo>
                  <a:pt x="18382" y="21600"/>
                </a:lnTo>
                <a:cubicBezTo>
                  <a:pt x="18450" y="21600"/>
                  <a:pt x="18504" y="20630"/>
                  <a:pt x="18504" y="19433"/>
                </a:cubicBezTo>
                <a:lnTo>
                  <a:pt x="18504" y="10103"/>
                </a:lnTo>
                <a:lnTo>
                  <a:pt x="21600" y="5769"/>
                </a:lnTo>
                <a:lnTo>
                  <a:pt x="18496" y="1422"/>
                </a:lnTo>
                <a:cubicBezTo>
                  <a:pt x="18478" y="598"/>
                  <a:pt x="18435" y="0"/>
                  <a:pt x="18382" y="0"/>
                </a:cubicBezTo>
                <a:lnTo>
                  <a:pt x="122" y="0"/>
                </a:lnTo>
                <a:close/>
              </a:path>
            </a:pathLst>
          </a:custGeom>
          <a:ln w="25400">
            <a:solidFill>
              <a:srgbClr val="5C3BFF"/>
            </a:solidFill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4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21779858" cy="1728000"/>
          </a:xfrm>
          <a:prstGeom prst="rect">
            <a:avLst/>
          </a:prstGeom>
        </p:spPr>
        <p:txBody>
          <a:bodyPr/>
          <a:lstStyle>
            <a:lvl1pPr defTabSz="1792223">
              <a:defRPr sz="5880"/>
            </a:lvl1pPr>
          </a:lstStyle>
          <a:p>
            <a:r>
              <a:t>Motivation – Variabilität und Konstanz des Pathologiebefunds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8" grpId="2" animBg="1" advAuto="0"/>
      <p:bldP spid="289" grpId="3" animBg="1" advAuto="0"/>
      <p:bldP spid="290" grpId="4" animBg="1" advAuto="0"/>
      <p:bldP spid="291" grpId="5" animBg="1" advAuto="0"/>
      <p:bldP spid="292" grpId="6" animBg="1" advAuto="0"/>
      <p:bldP spid="293" grpId="7" animBg="1" advAuto="0"/>
      <p:bldP spid="294" grpId="8" animBg="1" advAuto="0"/>
      <p:bldP spid="295" grpId="9" animBg="1" advAuto="0"/>
      <p:bldP spid="296" grpId="10" animBg="1" advAuto="0"/>
      <p:bldP spid="297" grpId="11" animBg="1" advAuto="0"/>
      <p:bldP spid="298" grpId="12" animBg="1" advAuto="0"/>
      <p:bldP spid="299" grpId="13" animBg="1" advAuto="0"/>
      <p:bldP spid="300" grpId="14" animBg="1" advAuto="0"/>
      <p:bldP spid="302" grpId="16" animBg="1" advAuto="0"/>
      <p:bldP spid="303" grpId="17" animBg="1" advAuto="0"/>
      <p:bldP spid="304" grpId="19" animBg="1" advAuto="0"/>
      <p:bldP spid="305" grpId="18" animBg="1" advAuto="0"/>
      <p:bldP spid="306" grpId="20" animBg="1" advAuto="0"/>
      <p:bldP spid="307" grpId="22" animBg="1" advAuto="0"/>
      <p:bldP spid="308" grpId="23" animBg="1" advAuto="0"/>
      <p:bldP spid="309" grpId="21" animBg="1" advAuto="0"/>
      <p:bldP spid="310" grpId="25" animBg="1" advAuto="0"/>
      <p:bldP spid="311" grpId="24" animBg="1" advAuto="0"/>
      <p:bldP spid="312" grpId="26" animBg="1" advAuto="0"/>
      <p:bldP spid="313" grpId="1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Fußzeilenplatzhalter 2"/>
          <p:cNvSpPr txBox="1"/>
          <p:nvPr/>
        </p:nvSpPr>
        <p:spPr>
          <a:xfrm>
            <a:off x="3839071" y="12863455"/>
            <a:ext cx="124701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Vom fachlichen Anwender in der Pathologie zum elektronischen Pathologie-Befund – Eine Lösungsreise</a:t>
            </a:r>
          </a:p>
        </p:txBody>
      </p:sp>
      <p:sp>
        <p:nvSpPr>
          <p:cNvPr id="318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09.10.24</a:t>
            </a:r>
          </a:p>
        </p:txBody>
      </p:sp>
      <p:sp>
        <p:nvSpPr>
          <p:cNvPr id="319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20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21779858" cy="1728000"/>
          </a:xfrm>
          <a:prstGeom prst="rect">
            <a:avLst/>
          </a:prstGeom>
        </p:spPr>
        <p:txBody>
          <a:bodyPr/>
          <a:lstStyle/>
          <a:p>
            <a:r>
              <a:rPr dirty="0"/>
              <a:t>Motivation – </a:t>
            </a:r>
            <a:r>
              <a:rPr dirty="0" err="1"/>
              <a:t>Variabilität</a:t>
            </a:r>
            <a:r>
              <a:rPr dirty="0"/>
              <a:t> des Synoptic Reporting</a:t>
            </a:r>
          </a:p>
        </p:txBody>
      </p:sp>
      <p:pic>
        <p:nvPicPr>
          <p:cNvPr id="321" name="Bildschirmfoto 2024-10-04 um 14.42.54.png" descr="Bildschirmfoto 2024-10-04 um 14.42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21" y="1921607"/>
            <a:ext cx="19625358" cy="1160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Bildschirmfoto 2024-10-04 um 14.44.59.png" descr="Bildschirmfoto 2024-10-04 um 14.44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67" y="0"/>
            <a:ext cx="959522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Bildschirmfoto 2024-10-04 um 14.46.29.png" descr="Bildschirmfoto 2024-10-04 um 14.46.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137" y="-1"/>
            <a:ext cx="9731353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474567"/>
      </p:ext>
    </p:extLst>
  </p:cSld>
  <p:clrMapOvr>
    <a:masterClrMapping/>
  </p:clrMapOvr>
  <p:transition>
    <p:fade thruBlk="1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 advAuto="0"/>
      <p:bldP spid="32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reieck"/>
          <p:cNvSpPr/>
          <p:nvPr/>
        </p:nvSpPr>
        <p:spPr>
          <a:xfrm>
            <a:off x="20719918" y="5308758"/>
            <a:ext cx="1584001" cy="5596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BAD7FF"/>
              </a:gs>
              <a:gs pos="100000">
                <a:srgbClr val="FFD1DC"/>
              </a:gs>
            </a:gsLst>
            <a:lin ang="16200000"/>
          </a:gra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1651000">
              <a:lnSpc>
                <a:spcPct val="100000"/>
              </a:lnSpc>
              <a:spcBef>
                <a:spcPts val="0"/>
              </a:spcBef>
              <a:defRPr sz="60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Dreieck"/>
          <p:cNvSpPr/>
          <p:nvPr/>
        </p:nvSpPr>
        <p:spPr>
          <a:xfrm>
            <a:off x="21541615" y="6613002"/>
            <a:ext cx="1584001" cy="4279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BAD7FF"/>
              </a:gs>
              <a:gs pos="100000">
                <a:srgbClr val="FFD1DC"/>
              </a:gs>
            </a:gsLst>
            <a:lin ang="16200000"/>
          </a:gra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1651000">
              <a:lnSpc>
                <a:spcPct val="100000"/>
              </a:lnSpc>
              <a:spcBef>
                <a:spcPts val="0"/>
              </a:spcBef>
              <a:defRPr sz="60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7" name="Dreieck"/>
          <p:cNvSpPr/>
          <p:nvPr/>
        </p:nvSpPr>
        <p:spPr>
          <a:xfrm>
            <a:off x="22383660" y="10086540"/>
            <a:ext cx="1584001" cy="7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96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1651000">
              <a:lnSpc>
                <a:spcPct val="100000"/>
              </a:lnSpc>
              <a:spcBef>
                <a:spcPts val="0"/>
              </a:spcBef>
              <a:defRPr sz="60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8" name="Fußzeilenplatzhalter 2"/>
          <p:cNvSpPr txBox="1"/>
          <p:nvPr/>
        </p:nvSpPr>
        <p:spPr>
          <a:xfrm>
            <a:off x="3839071" y="12863455"/>
            <a:ext cx="1230753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Vom fachlichen Anwender in der Pathologie zum elektronischen Pathologie-Befund – Eine Lösungsreise</a:t>
            </a:r>
          </a:p>
        </p:txBody>
      </p:sp>
      <p:sp>
        <p:nvSpPr>
          <p:cNvPr id="329" name="Datumsplatzhalter 5"/>
          <p:cNvSpPr txBox="1"/>
          <p:nvPr/>
        </p:nvSpPr>
        <p:spPr>
          <a:xfrm>
            <a:off x="1967040" y="12863455"/>
            <a:ext cx="15840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949CA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09.10.24</a:t>
            </a:r>
          </a:p>
        </p:txBody>
      </p:sp>
      <p:sp>
        <p:nvSpPr>
          <p:cNvPr id="330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1102767" y="12762655"/>
            <a:ext cx="153964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31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047" y="12239776"/>
            <a:ext cx="2984523" cy="103827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itel 1"/>
          <p:cNvSpPr txBox="1">
            <a:spLocks noGrp="1"/>
          </p:cNvSpPr>
          <p:nvPr>
            <p:ph type="title"/>
          </p:nvPr>
        </p:nvSpPr>
        <p:spPr>
          <a:xfrm>
            <a:off x="1102767" y="953344"/>
            <a:ext cx="21779858" cy="1728000"/>
          </a:xfrm>
          <a:prstGeom prst="rect">
            <a:avLst/>
          </a:prstGeom>
        </p:spPr>
        <p:txBody>
          <a:bodyPr/>
          <a:lstStyle/>
          <a:p>
            <a:r>
              <a:t>Motivation – Interoperabilität</a:t>
            </a:r>
          </a:p>
        </p:txBody>
      </p:sp>
      <p:sp>
        <p:nvSpPr>
          <p:cNvPr id="333" name="Level 1: Freitext ohne formale Beschränkungen…"/>
          <p:cNvSpPr txBox="1">
            <a:spLocks noGrp="1"/>
          </p:cNvSpPr>
          <p:nvPr>
            <p:ph type="body" idx="4294967295"/>
          </p:nvPr>
        </p:nvSpPr>
        <p:spPr>
          <a:xfrm>
            <a:off x="2599433" y="2627098"/>
            <a:ext cx="19712221" cy="8461804"/>
          </a:xfrm>
          <a:prstGeom prst="rect">
            <a:avLst/>
          </a:prstGeom>
        </p:spPr>
        <p:txBody>
          <a:bodyPr lIns="91436" tIns="91436" rIns="91436" bIns="91436">
            <a:normAutofit fontScale="92500"/>
          </a:bodyPr>
          <a:lstStyle/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1: Freitext ohne formale Beschränkungen</a:t>
            </a:r>
          </a:p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2: Inhalt und Formulierung standardisiert</a:t>
            </a:r>
          </a:p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3: „Synoptisches Format“ nach vorgegebenen Kriterien</a:t>
            </a:r>
          </a:p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4: Elektronische Datenerfassung, u.U. Eingabekontrollen</a:t>
            </a:r>
          </a:p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5: Standardisierte, strukturierte Datensätze (z.B. nach ICCR, AWMF-S3,CAP-eCC, oBDS )</a:t>
            </a:r>
          </a:p>
          <a:p>
            <a:pPr marL="457200" indent="-457200" defTabSz="407364">
              <a:lnSpc>
                <a:spcPct val="200000"/>
              </a:lnSpc>
              <a:spcBef>
                <a:spcPts val="200"/>
              </a:spcBef>
              <a:buClr>
                <a:srgbClr val="0096FF"/>
              </a:buClr>
              <a:buSzPct val="120000"/>
              <a:defRPr sz="4230">
                <a:solidFill>
                  <a:srgbClr val="004D7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Level 6: Terminologiebindung, z.B. an LOINC, SNOMED-CT, ICD-O</a:t>
            </a:r>
          </a:p>
        </p:txBody>
      </p:sp>
      <p:sp>
        <p:nvSpPr>
          <p:cNvPr id="334" name="Dreieck"/>
          <p:cNvSpPr/>
          <p:nvPr/>
        </p:nvSpPr>
        <p:spPr>
          <a:xfrm>
            <a:off x="791274" y="2811103"/>
            <a:ext cx="1584001" cy="809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BAD7FF"/>
              </a:gs>
              <a:gs pos="100000">
                <a:srgbClr val="FFD1D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1651000">
              <a:lnSpc>
                <a:spcPct val="100000"/>
              </a:lnSpc>
              <a:spcBef>
                <a:spcPts val="0"/>
              </a:spcBef>
              <a:defRPr sz="60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5" name="nach Ellis and Srigley, Virchow Arch (2016) 468:51-59"/>
          <p:cNvSpPr txBox="1"/>
          <p:nvPr/>
        </p:nvSpPr>
        <p:spPr>
          <a:xfrm>
            <a:off x="13464257" y="11337352"/>
            <a:ext cx="914553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1651000">
              <a:lnSpc>
                <a:spcPct val="100000"/>
              </a:lnSpc>
              <a:spcBef>
                <a:spcPts val="0"/>
              </a:spcBef>
              <a:defRPr sz="3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nach Ellis and Srigley, Virchow Arch (2016) 468:51-59 </a:t>
            </a:r>
          </a:p>
        </p:txBody>
      </p:sp>
      <p:pic>
        <p:nvPicPr>
          <p:cNvPr id="336" name="Bildschirmfoto 2024-09-10 um 12.11.28.png" descr="Bildschirmfoto 2024-09-10 um 12.11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99" y="258924"/>
            <a:ext cx="19107243" cy="13198152"/>
          </a:xfrm>
          <a:prstGeom prst="rect">
            <a:avLst/>
          </a:prstGeom>
          <a:ln w="254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7" name="Bildschirmfoto 2024-09-10 um 12.05.50.png" descr="Bildschirmfoto 2024-09-10 um 12.05.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87" y="-71679"/>
            <a:ext cx="9175410" cy="13859360"/>
          </a:xfrm>
          <a:prstGeom prst="rect">
            <a:avLst/>
          </a:prstGeom>
          <a:ln w="254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8" name="Bildschirmfoto 2024-09-10 um 12.16.44.png" descr="Bildschirmfoto 2024-09-10 um 12.16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3305" y="-894078"/>
            <a:ext cx="24892001" cy="12669581"/>
          </a:xfrm>
          <a:prstGeom prst="rect">
            <a:avLst/>
          </a:prstGeom>
          <a:ln w="25400">
            <a:miter lim="400000"/>
          </a:ln>
          <a:effectLst>
            <a:outerShdw blurRad="381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4" animBg="1" advAuto="0"/>
      <p:bldP spid="326" grpId="5" animBg="1" advAuto="0"/>
      <p:bldP spid="327" grpId="6" animBg="1" advAuto="0"/>
      <p:bldP spid="333" grpId="1" animBg="1" advAuto="0"/>
      <p:bldP spid="334" grpId="3" animBg="1" advAuto="0"/>
      <p:bldP spid="335" grpId="2" animBg="1" advAuto="0"/>
      <p:bldP spid="336" grpId="7" animBg="1" advAuto="0"/>
      <p:bldP spid="337" grpId="8" animBg="1" advAuto="0"/>
      <p:bldP spid="33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9D342-7EDC-FA68-C77B-C42B50F9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 Pathologie-Befunde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6A25EC-B23E-0474-6259-19BED5803D56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/>
              <a:t>Welche Fragen/Informationen sind relevant? </a:t>
            </a:r>
          </a:p>
          <a:p>
            <a:pPr marL="914400" indent="-914400">
              <a:buFont typeface="+mj-lt"/>
              <a:buAutoNum type="arabicPeriod"/>
            </a:pPr>
            <a:r>
              <a:rPr lang="de-DE" dirty="0"/>
              <a:t>Wer erstellt und annotiert den notwendigen Datensatz?</a:t>
            </a:r>
          </a:p>
        </p:txBody>
      </p:sp>
      <p:pic>
        <p:nvPicPr>
          <p:cNvPr id="1026" name="Picture 2" descr="530+ Grafiken, lizenzfreie Vektorgrafiken und Clipart zu ...">
            <a:extLst>
              <a:ext uri="{FF2B5EF4-FFF2-40B4-BE49-F238E27FC236}">
                <a16:creationId xmlns:a16="http://schemas.microsoft.com/office/drawing/2014/main" id="{8A6EC787-3E58-85A9-07E8-3F6E1B06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16" y="4009689"/>
            <a:ext cx="2224294" cy="22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6" descr="Grafik 16">
            <a:extLst>
              <a:ext uri="{FF2B5EF4-FFF2-40B4-BE49-F238E27FC236}">
                <a16:creationId xmlns:a16="http://schemas.microsoft.com/office/drawing/2014/main" id="{3A730F4C-5B99-9E1C-1953-5CD2F972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122" y="4180745"/>
            <a:ext cx="2187545" cy="20603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A3F1E6B-FADC-C10D-1C53-552E81596D74}"/>
              </a:ext>
            </a:extLst>
          </p:cNvPr>
          <p:cNvSpPr txBox="1"/>
          <p:nvPr/>
        </p:nvSpPr>
        <p:spPr>
          <a:xfrm>
            <a:off x="20757694" y="3950479"/>
            <a:ext cx="1741714" cy="2009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9600" dirty="0"/>
              <a:t>+</a:t>
            </a:r>
            <a:endParaRPr kumimoji="0" lang="de-D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Grafik 10" descr="Grafik 10">
            <a:extLst>
              <a:ext uri="{FF2B5EF4-FFF2-40B4-BE49-F238E27FC236}">
                <a16:creationId xmlns:a16="http://schemas.microsoft.com/office/drawing/2014/main" id="{CD942035-6C53-B64C-B3F3-A1FDFD1C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7029" y="3404095"/>
            <a:ext cx="4772509" cy="94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0C6505F4-4BB1-7D40-00C6-8EF47E2D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527" y="12250387"/>
            <a:ext cx="3524612" cy="1017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13345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4C626C"/>
      </a:dk1>
      <a:lt1>
        <a:srgbClr val="FFFFFF"/>
      </a:lt1>
      <a:dk2>
        <a:srgbClr val="A7A7A7"/>
      </a:dk2>
      <a:lt2>
        <a:srgbClr val="535353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C626C"/>
            </a:solidFill>
            <a:effectLst/>
            <a:uFillTx/>
            <a:latin typeface="Fira Sans"/>
            <a:ea typeface="Fira Sans"/>
            <a:cs typeface="Fira Sans"/>
            <a:sym typeface="Fir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C626C"/>
            </a:solidFill>
            <a:effectLst/>
            <a:uFillTx/>
            <a:latin typeface="Fira Sans"/>
            <a:ea typeface="Fira Sans"/>
            <a:cs typeface="Fira Sans"/>
            <a:sym typeface="Fir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Macintosh PowerPoint</Application>
  <PresentationFormat>Benutzerdefiniert</PresentationFormat>
  <Paragraphs>150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Fira Sans</vt:lpstr>
      <vt:lpstr>Helvetica</vt:lpstr>
      <vt:lpstr>Helvetica Neue</vt:lpstr>
      <vt:lpstr>Helvetica Neue Medium</vt:lpstr>
      <vt:lpstr>21_BasicWhite</vt:lpstr>
      <vt:lpstr>Office</vt:lpstr>
      <vt:lpstr>Vom fachlichen Anwender in der Pathologie zum standardbasierten elektronischen Pathologie-Befund – Eine Lösungsreise</vt:lpstr>
      <vt:lpstr>Inhalt</vt:lpstr>
      <vt:lpstr>Motivation – Aktueller Stand</vt:lpstr>
      <vt:lpstr>Motivation – Utopie</vt:lpstr>
      <vt:lpstr>Motivation – Variabilität und Konstanz des Pathologiebefunds</vt:lpstr>
      <vt:lpstr>Motivation – Variabilität und Konstanz des Pathologiebefunds</vt:lpstr>
      <vt:lpstr>Motivation – Variabilität des Synoptic Reporting</vt:lpstr>
      <vt:lpstr>Motivation – Interoperabilität</vt:lpstr>
      <vt:lpstr>Strukturierte Pathologie-Befunde</vt:lpstr>
      <vt:lpstr>Strukturierte Pathologie-Befunde</vt:lpstr>
      <vt:lpstr>Wie erfasse ich diese Daten? FHIR Questionnaires!</vt:lpstr>
      <vt:lpstr>Strukturierte Pathologie-Befunde</vt:lpstr>
      <vt:lpstr>Strukturierte Pathologie-Befunde</vt:lpstr>
      <vt:lpstr>Wie bekomme ich die erfassten Daten in eine strukturierte Form?</vt:lpstr>
      <vt:lpstr>Observation- &amp; Definition-based extraction</vt:lpstr>
      <vt:lpstr>Strukturierte Pathologie-Befunde</vt:lpstr>
      <vt:lpstr>Strukturierte Pathologie-Befunde</vt:lpstr>
      <vt:lpstr>Wie schaffen wir Interoperabilität? MII-Pathologie-Befund!</vt:lpstr>
      <vt:lpstr>Strukturierte Pathologie-Befunde</vt:lpstr>
      <vt:lpstr>Strukturierte Pathologie-Befunde</vt:lpstr>
      <vt:lpstr>Ausblick und next steps</vt:lpstr>
      <vt:lpstr>Vielen Dank! 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Hölter, Thimo Andre</cp:lastModifiedBy>
  <cp:revision>3</cp:revision>
  <dcterms:modified xsi:type="dcterms:W3CDTF">2024-10-08T16:56:39Z</dcterms:modified>
</cp:coreProperties>
</file>